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67" r:id="rId6"/>
    <p:sldId id="268" r:id="rId7"/>
    <p:sldId id="269" r:id="rId8"/>
    <p:sldId id="271" r:id="rId9"/>
    <p:sldId id="270" r:id="rId10"/>
    <p:sldId id="275" r:id="rId11"/>
    <p:sldId id="272" r:id="rId12"/>
    <p:sldId id="273" r:id="rId13"/>
    <p:sldId id="274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770824518494815E-2"/>
          <c:y val="7.5000228100108576E-2"/>
          <c:w val="0.91172976614880819"/>
          <c:h val="0.625000000000014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VAB</c:v>
                </c:pt>
              </c:strCache>
            </c:strRef>
          </c:tx>
          <c:spPr>
            <a:solidFill>
              <a:srgbClr val="336699"/>
            </a:solidFill>
            <a:ln w="25324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1.3763702963931436E-3"/>
                  <c:y val="-1.26785781930684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732765597259824E-4"/>
                  <c:y val="-1.6416187890649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550363662465495E-4"/>
                  <c:y val="-1.26785781930684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987975291266916E-4"/>
                  <c:y val="-1.9093124565944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127110455098012E-3"/>
                  <c:y val="-1.9093124565944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8036184647421201E-3"/>
                  <c:y val="3.2244459877517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3992051237642647E-4"/>
                  <c:y val="-3.58709514489566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533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Sheet1!$A$13:$A$18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(a)</c:v>
                </c:pt>
              </c:strCache>
            </c:strRef>
          </c:cat>
          <c:val>
            <c:numRef>
              <c:f>Sheet1!$B$13:$B$18</c:f>
              <c:numCache>
                <c:formatCode>General</c:formatCode>
                <c:ptCount val="6"/>
                <c:pt idx="0">
                  <c:v>4.5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4.8</c:v>
                </c:pt>
                <c:pt idx="4">
                  <c:v>4.9000000000000004</c:v>
                </c:pt>
                <c:pt idx="5">
                  <c:v>5.0999999999999996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245351328"/>
        <c:axId val="245350936"/>
      </c:barChart>
      <c:catAx>
        <c:axId val="24535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245350936"/>
        <c:crossesAt val="4"/>
        <c:auto val="1"/>
        <c:lblAlgn val="ctr"/>
        <c:lblOffset val="100"/>
        <c:tickLblSkip val="1"/>
        <c:tickMarkSkip val="1"/>
        <c:noMultiLvlLbl val="0"/>
      </c:catAx>
      <c:valAx>
        <c:axId val="245350936"/>
        <c:scaling>
          <c:orientation val="minMax"/>
          <c:max val="8"/>
          <c:min val="4"/>
        </c:scaling>
        <c:delete val="0"/>
        <c:axPos val="l"/>
        <c:majorGridlines>
          <c:spPr>
            <a:ln w="316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  <c:crossAx val="245351328"/>
        <c:crosses val="autoZero"/>
        <c:crossBetween val="between"/>
        <c:minorUnit val="1"/>
      </c:valAx>
      <c:spPr>
        <a:noFill/>
        <a:ln w="12663">
          <a:solidFill>
            <a:srgbClr val="5F5F5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8" b="0" i="0" u="none" strike="noStrike" baseline="0">
          <a:solidFill>
            <a:srgbClr val="000000"/>
          </a:solidFill>
          <a:latin typeface="+mj-lt"/>
          <a:ea typeface="Trebuchet MS"/>
          <a:cs typeface="Trebuchet MS"/>
        </a:defRPr>
      </a:pPr>
      <a:endParaRPr lang="es-E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56866025987032E-2"/>
          <c:y val="7.5000189405896894E-2"/>
          <c:w val="0.91172976614880819"/>
          <c:h val="0.625000000000014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VAB</c:v>
                </c:pt>
              </c:strCache>
            </c:strRef>
          </c:tx>
          <c:spPr>
            <a:solidFill>
              <a:srgbClr val="336699"/>
            </a:solidFill>
            <a:ln w="25324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1.3763702963931436E-3"/>
                  <c:y val="-1.26785781930684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8732765597259824E-4"/>
                  <c:y val="-1.6416187890649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550363662465495E-4"/>
                  <c:y val="-1.26785781930684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987975291266916E-4"/>
                  <c:y val="-1.9093124565944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127110455098012E-3"/>
                  <c:y val="-1.9093124565944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8036184647421201E-3"/>
                  <c:y val="3.2244459877517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3992051237642647E-4"/>
                  <c:y val="-3.58709514489566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33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Sheet1!$A$16:$A$18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2015 (a)</c:v>
                </c:pt>
              </c:strCache>
            </c:strRef>
          </c:cat>
          <c:val>
            <c:numRef>
              <c:f>Sheet1!$B$16:$B$18</c:f>
              <c:numCache>
                <c:formatCode>General</c:formatCode>
                <c:ptCount val="3"/>
                <c:pt idx="0">
                  <c:v>2871</c:v>
                </c:pt>
                <c:pt idx="1">
                  <c:v>2929</c:v>
                </c:pt>
                <c:pt idx="2">
                  <c:v>3101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554685480"/>
        <c:axId val="252492744"/>
      </c:barChart>
      <c:catAx>
        <c:axId val="554685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S"/>
          </a:p>
        </c:txPr>
        <c:crossAx val="252492744"/>
        <c:crossesAt val="4"/>
        <c:auto val="1"/>
        <c:lblAlgn val="ctr"/>
        <c:lblOffset val="100"/>
        <c:tickLblSkip val="1"/>
        <c:tickMarkSkip val="1"/>
        <c:noMultiLvlLbl val="0"/>
      </c:catAx>
      <c:valAx>
        <c:axId val="252492744"/>
        <c:scaling>
          <c:orientation val="minMax"/>
          <c:min val="2000"/>
        </c:scaling>
        <c:delete val="0"/>
        <c:axPos val="l"/>
        <c:majorGridlines>
          <c:spPr>
            <a:ln w="3165">
              <a:solidFill>
                <a:srgbClr val="C0C0C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s-ES"/>
          </a:p>
        </c:txPr>
        <c:crossAx val="554685480"/>
        <c:crosses val="autoZero"/>
        <c:crossBetween val="between"/>
        <c:minorUnit val="1"/>
      </c:valAx>
      <c:spPr>
        <a:noFill/>
        <a:ln w="12663">
          <a:solidFill>
            <a:srgbClr val="5F5F5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8" b="0" i="0" u="none" strike="noStrike" baseline="0">
          <a:solidFill>
            <a:srgbClr val="000000"/>
          </a:solidFill>
          <a:latin typeface="+mj-lt"/>
          <a:ea typeface="Trebuchet MS"/>
          <a:cs typeface="Trebuchet MS"/>
        </a:defRPr>
      </a:pPr>
      <a:endParaRPr lang="es-E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993498283341844"/>
          <c:y val="2.6625227373032016E-2"/>
          <c:w val="0.23940322978557191"/>
          <c:h val="0.38424908122734497"/>
        </c:manualLayout>
      </c:layout>
      <c:pieChart>
        <c:varyColors val="1"/>
        <c:ser>
          <c:idx val="0"/>
          <c:order val="0"/>
          <c:tx>
            <c:strRef>
              <c:f>'3,3b'!$B$1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5D8494"/>
            </a:solidFill>
            <a:ln w="25453">
              <a:noFill/>
            </a:ln>
          </c:spPr>
          <c:dPt>
            <c:idx val="0"/>
            <c:bubble3D val="0"/>
            <c:spPr>
              <a:solidFill>
                <a:srgbClr val="336699"/>
              </a:solidFill>
              <a:ln w="25453">
                <a:noFill/>
              </a:ln>
            </c:spPr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25453">
                <a:noFill/>
              </a:ln>
            </c:spPr>
          </c:dPt>
          <c:dPt>
            <c:idx val="2"/>
            <c:bubble3D val="0"/>
            <c:spPr>
              <a:solidFill>
                <a:srgbClr val="008000"/>
              </a:solidFill>
              <a:ln w="25453">
                <a:noFill/>
              </a:ln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53">
                <a:noFill/>
              </a:ln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53">
                <a:noFill/>
              </a:ln>
            </c:spPr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53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53">
                <a:noFill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25453">
                <a:noFill/>
              </a:ln>
            </c:spPr>
          </c:dPt>
          <c:dPt>
            <c:idx val="8"/>
            <c:bubble3D val="0"/>
            <c:spPr>
              <a:solidFill>
                <a:srgbClr val="1C1C1C"/>
              </a:solidFill>
              <a:ln w="25453">
                <a:noFill/>
              </a:ln>
            </c:spPr>
          </c:dPt>
          <c:dLbls>
            <c:dLbl>
              <c:idx val="0"/>
              <c:layout>
                <c:manualLayout>
                  <c:x val="-0.13712808799663403"/>
                  <c:y val="2.78777700851992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Carretera</a:t>
                    </a:r>
                    <a:r>
                      <a:rPr lang="en-US" baseline="0"/>
                      <a:t> 73,6%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583633148989536E-2"/>
                  <c:y val="-4.51636054660270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01016475993935E-2"/>
                  <c:y val="3.40615267234123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Marítimo 24,3%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053976077417807"/>
                  <c:y val="4.3563229295133198E-2"/>
                </c:manualLayout>
              </c:layout>
              <c:tx>
                <c:rich>
                  <a:bodyPr/>
                  <a:lstStyle/>
                  <a:p>
                    <a:r>
                      <a:rPr lang="en-US" sz="800">
                        <a:latin typeface="+mj-lt"/>
                      </a:rPr>
                      <a:t>Aéreo 0,0%</a:t>
                    </a:r>
                    <a:endParaRPr lang="en-US">
                      <a:latin typeface="+mj-lt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2103869811834059"/>
                  <c:y val="0.182732705641705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833851043848868E-2"/>
                  <c:y val="0.326136652273304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077849213802442E-2"/>
                  <c:y val="0.233978089695309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7347946185625882"/>
                  <c:y val="8.16644763724310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8361149512799479E-2"/>
                  <c:y val="-9.54820790954065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Multimodal 0,9%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92092616863258"/>
                      <c:h val="0.14852734922861149"/>
                    </c:manualLayout>
                  </c15:layout>
                </c:ext>
              </c:extLst>
            </c:dLbl>
            <c:spPr>
              <a:noFill/>
              <a:ln w="254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'3,3b'!$A$2:$A$5</c:f>
              <c:strCache>
                <c:ptCount val="4"/>
                <c:pt idx="0">
                  <c:v>Carretera</c:v>
                </c:pt>
                <c:pt idx="1">
                  <c:v>Ferrocarril</c:v>
                </c:pt>
                <c:pt idx="2">
                  <c:v>Marítimo</c:v>
                </c:pt>
                <c:pt idx="3">
                  <c:v>Aéreo</c:v>
                </c:pt>
              </c:strCache>
            </c:strRef>
          </c:cat>
          <c:val>
            <c:numRef>
              <c:f>'3,3b'!$B$2:$B$5</c:f>
              <c:numCache>
                <c:formatCode>0.0%</c:formatCode>
                <c:ptCount val="4"/>
                <c:pt idx="0">
                  <c:v>0.754</c:v>
                </c:pt>
                <c:pt idx="1">
                  <c:v>2.1000000000000001E-2</c:v>
                </c:pt>
                <c:pt idx="2">
                  <c:v>0.221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210"/>
      </c:pieChart>
      <c:spPr>
        <a:noFill/>
        <a:ln w="2545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27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s-E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0.6855</cdr:x>
      <cdr:y>1</cdr:y>
    </cdr:from>
    <cdr:to>
      <cdr:x>0.68575</cdr:x>
      <cdr:y>1</cdr:y>
    </cdr:to>
    <cdr:sp macro="" textlink="">
      <cdr:nvSpPr>
        <cdr:cNvPr id="1043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595068" y="3050381"/>
          <a:ext cx="0" cy="24355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prstDash val="dash"/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0.6855</cdr:x>
      <cdr:y>1</cdr:y>
    </cdr:from>
    <cdr:to>
      <cdr:x>0.68575</cdr:x>
      <cdr:y>1</cdr:y>
    </cdr:to>
    <cdr:sp macro="" textlink="">
      <cdr:nvSpPr>
        <cdr:cNvPr id="1043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595068" y="3050381"/>
          <a:ext cx="0" cy="24355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prstDash val="dash"/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6" y="3811134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3588" y="3098801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31" y="-11112"/>
            <a:ext cx="2460871" cy="16391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59" y="-19051"/>
            <a:ext cx="2089712" cy="1650987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07" y="-5792"/>
            <a:ext cx="2659294" cy="1623666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00" y="-2722"/>
            <a:ext cx="2715361" cy="163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l="28929" t="19697" r="31027" b="23382"/>
          <a:stretch/>
        </p:blipFill>
        <p:spPr>
          <a:xfrm>
            <a:off x="1338943" y="0"/>
            <a:ext cx="4882244" cy="5551715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1635359" y="6550223"/>
            <a:ext cx="9388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JARDUNALDI TEKNIKOA       ADR 2017         JORNADA TÉCNICA</a:t>
            </a:r>
            <a:endParaRPr lang="es-ES" sz="14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E:\ADR%202017\iNSTRUCCIONES%20ESCRITAS%20ADR%202017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8555" y="2102076"/>
            <a:ext cx="11950700" cy="2479675"/>
          </a:xfrm>
        </p:spPr>
        <p:txBody>
          <a:bodyPr>
            <a:normAutofit/>
          </a:bodyPr>
          <a:lstStyle/>
          <a:p>
            <a:pPr algn="ctr"/>
            <a:r>
              <a:rPr lang="es-ES" sz="2700" b="1" dirty="0" err="1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Jardunaldi</a:t>
            </a:r>
            <a:r>
              <a:rPr lang="es-ES" sz="27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" sz="2700" b="1" dirty="0" err="1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teknikoa</a:t>
            </a:r>
            <a:r>
              <a:rPr lang="es-ES" sz="27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/ Jornada técnica</a:t>
            </a:r>
            <a:br>
              <a:rPr lang="es-ES" sz="27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ES" sz="27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ES" sz="27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ES" sz="8900" b="1" dirty="0" err="1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adr</a:t>
            </a:r>
            <a:r>
              <a:rPr lang="es-ES" sz="89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2017</a:t>
            </a:r>
            <a:endParaRPr lang="es-ES" sz="89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39" y="5327197"/>
            <a:ext cx="3867150" cy="666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8"/>
          <a:stretch/>
        </p:blipFill>
        <p:spPr>
          <a:xfrm>
            <a:off x="2969305" y="4759888"/>
            <a:ext cx="3784600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36387" y="207402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MATERIAS QUE REGULA ADR 2017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0137" y="1108390"/>
            <a:ext cx="10655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materias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consideran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peligrosas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aquellas que se pueden transportar por carreta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envases y embalajes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se pueden utilizar.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etiquetado y la señalización de bultos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vehículos.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Documentación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necesaria para poder realizar este transporte.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vehículos, equipamiento especial y certificados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normas sobre la construcción de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cisternas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estiba y descarga de mercancías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44600" y="1494663"/>
            <a:ext cx="9048750" cy="3927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VIGOR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El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(aprobado en marzo) ha sustituido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efectos desde el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de enero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anterior de 2015.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OBSTANTE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ADR 2015 se puede utilizar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el 30 de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CERTIFICACIONES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Las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transitorias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contemplan la posibilidad de emitir certificados de los consejeros según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 ADR 2015 hasta el 31 de diciembre de 2018 o renovación.</a:t>
            </a:r>
            <a:endParaRPr lang="es-ES" sz="2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25700" y="330200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FECHAS CLAVE ADR 2017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5700" y="207402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NUEVAS ETIQUETAS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8700" y="792177"/>
            <a:ext cx="10061575" cy="14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de junio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carácter general se deberán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sustituir las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instrucciones escritas ADR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llevan a bordo por las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230" t="45572" r="14374" b="18229"/>
          <a:stretch/>
        </p:blipFill>
        <p:spPr>
          <a:xfrm>
            <a:off x="1384300" y="1850490"/>
            <a:ext cx="9140258" cy="46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812" t="16962" r="13958" b="42057"/>
          <a:stretch/>
        </p:blipFill>
        <p:spPr>
          <a:xfrm>
            <a:off x="1362529" y="994227"/>
            <a:ext cx="9514116" cy="5356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36387" y="207402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SECCIONES ENMENDADAS ADR 2017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76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3048000" y="2717800"/>
            <a:ext cx="7658100" cy="1051151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ESKERRIK ASKO</a:t>
            </a:r>
            <a:endParaRPr lang="es-ES" sz="66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8"/>
          <a:stretch/>
        </p:blipFill>
        <p:spPr>
          <a:xfrm>
            <a:off x="2969305" y="4759888"/>
            <a:ext cx="3784600" cy="18013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39" y="5327197"/>
            <a:ext cx="38671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7000" y="215900"/>
            <a:ext cx="979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TRANSPORTE DE MERCANCÍAS EN EUSKADI.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03"/>
          <a:stretch/>
        </p:blipFill>
        <p:spPr bwMode="auto">
          <a:xfrm>
            <a:off x="1045210" y="1793606"/>
            <a:ext cx="4398645" cy="3520440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5795645" y="147467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Euskadi 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 encuentra en una </a:t>
            </a:r>
            <a:r>
              <a:rPr lang="es-ES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posición geográfica privilegiada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para la entrada y salida de mercancías </a:t>
            </a:r>
            <a:endParaRPr lang="es-ES" sz="2400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endParaRPr lang="es-ES" sz="2400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Importante 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</a:rPr>
              <a:t>productor y consumidor de sustancias clasificadas como </a:t>
            </a: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peligrosas</a:t>
            </a:r>
          </a:p>
          <a:p>
            <a:pPr algn="just"/>
            <a:endParaRPr lang="es-ES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endParaRPr lang="es-ES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Flujo 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</a:rPr>
              <a:t>de sustancias de mercancías peligrosas por nuestro territorio sea muy importante. </a:t>
            </a:r>
          </a:p>
          <a:p>
            <a:pPr marL="342900" indent="-342900" algn="just">
              <a:buFontTx/>
              <a:buChar char="-"/>
            </a:pPr>
            <a:endParaRPr lang="es-ES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ás 4"/>
          <p:cNvSpPr/>
          <p:nvPr/>
        </p:nvSpPr>
        <p:spPr>
          <a:xfrm>
            <a:off x="8295005" y="2346748"/>
            <a:ext cx="825500" cy="59690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8581390" y="3836320"/>
            <a:ext cx="262255" cy="635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5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7000" y="215900"/>
            <a:ext cx="979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TRANSPORTE DE MERCANCÍAS EN EUSKADI.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70000" y="1039336"/>
            <a:ext cx="9918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transporte supone un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elemento clave en el desarrollo económico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Euskadi que  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genera cada vez más valor </a:t>
            </a:r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añadido</a:t>
            </a:r>
            <a:endParaRPr lang="es-E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70000" y="2108994"/>
            <a:ext cx="444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Participación del sector transporte en el VAB de la CAPV (%): Años 2010-2015. 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558291"/>
              </p:ext>
            </p:extLst>
          </p:nvPr>
        </p:nvGraphicFramePr>
        <p:xfrm>
          <a:off x="1454150" y="3028891"/>
          <a:ext cx="4076700" cy="260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103263"/>
              </p:ext>
            </p:extLst>
          </p:nvPr>
        </p:nvGraphicFramePr>
        <p:xfrm>
          <a:off x="6375400" y="3490774"/>
          <a:ext cx="4343400" cy="190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3048000" y="3028891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53200" y="2108994"/>
            <a:ext cx="481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b="1" dirty="0" smtClean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VAB </a:t>
            </a:r>
            <a:r>
              <a:rPr lang="es-E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del sector transporte (millones de €): años 2013-2015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97000" y="215900"/>
            <a:ext cx="979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TRANSPORTE DE MERCANCÍAS EN EUSKADI.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57300" y="1230665"/>
            <a:ext cx="993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 relación al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volumen de actividad del transporte de mercancías </a:t>
            </a:r>
            <a:r>
              <a:rPr lang="es-E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 la CAPV se observa que en 2016 el tráfico ha alcanzado la cifra de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152.215,4 miles de </a:t>
            </a:r>
            <a:r>
              <a:rPr lang="es-E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toneladas</a:t>
            </a:r>
            <a:r>
              <a:rPr lang="es-E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57300" y="2583985"/>
            <a:ext cx="457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Transporte de mercancías por modalidad (</a:t>
            </a:r>
            <a:r>
              <a:rPr lang="es-ES" b="1" dirty="0" err="1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tn</a:t>
            </a:r>
            <a:r>
              <a:rPr lang="es-E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-km). Año 2016.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Gráfic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51768"/>
              </p:ext>
            </p:extLst>
          </p:nvPr>
        </p:nvGraphicFramePr>
        <p:xfrm>
          <a:off x="-558799" y="3507314"/>
          <a:ext cx="72263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6292850" y="2583985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Transporte de mercancías por carretera según tipo de desplazamiento (Miles de </a:t>
            </a:r>
            <a:r>
              <a:rPr lang="es-ES" b="1" dirty="0" err="1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tn</a:t>
            </a:r>
            <a:r>
              <a:rPr lang="es-E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 Años 2010 – 2016.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27549"/>
              </p:ext>
            </p:extLst>
          </p:nvPr>
        </p:nvGraphicFramePr>
        <p:xfrm>
          <a:off x="6115685" y="3507314"/>
          <a:ext cx="5434965" cy="2969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035"/>
                <a:gridCol w="629920"/>
                <a:gridCol w="629920"/>
                <a:gridCol w="629920"/>
                <a:gridCol w="629920"/>
                <a:gridCol w="845185"/>
                <a:gridCol w="774065"/>
              </a:tblGrid>
              <a:tr h="3293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2010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2014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2015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2016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Grado de avance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04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Δ 2016 - 2010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Δ 2016 - 2015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13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Intramunicipal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13.934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9.033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8.528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7.229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-92,75%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-15,23%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04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Intramunicipal / Intrarregional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43.368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41.170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32.581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35.235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-23,08%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8,15%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Interregional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48.033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39.321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44.396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42.751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-12,36%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-3,71%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Total interior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105.334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89.524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85.505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85.215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-23,61%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-0,34%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Total Internacional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4.908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5.352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5.519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6.477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24,22%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17,36%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110.243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94.875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91.024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91.691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-20,23%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0,73%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9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15050" y="263895"/>
            <a:ext cx="5334000" cy="217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es-ES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Dangerous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Goods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s-E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Road </a:t>
            </a:r>
            <a:endParaRPr lang="es-ES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2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 DE TRANSPORTE DE MERCANCÍAS PELIGROSAS POR CARRETERA.</a:t>
            </a:r>
            <a:endParaRPr lang="es-E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48857" y="842676"/>
            <a:ext cx="25683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b="1" dirty="0">
                <a:solidFill>
                  <a:srgbClr val="00206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</a:t>
            </a:r>
            <a:endParaRPr lang="es-ES" sz="8000" dirty="0">
              <a:latin typeface="Palatino Linotype" panose="0204050205050503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29539" y="2790018"/>
            <a:ext cx="10553700" cy="339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acuerdo (no sancionador) de 1957 y ámbito fundamentalmente EU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suscrito por países asiáticos y del norte de Á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frica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transporte internacional de mercancías peligrosas por carretera,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territorio nacional y a su paso por las fronteras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Cumplir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ADR significa tener en cuenta una serie de aspectos importantes a la hora de realizar un transporte de mercancías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peligrosas (sensibilizar riesgos, evitar accidentes y limitar sus efectos) </a:t>
            </a:r>
            <a:endParaRPr lang="es-E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3717189" y="1018493"/>
            <a:ext cx="2201990" cy="66172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0000" t="28936" r="14166" b="33463"/>
          <a:stretch/>
        </p:blipFill>
        <p:spPr>
          <a:xfrm>
            <a:off x="1776186" y="1320800"/>
            <a:ext cx="9299427" cy="50101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959100" y="304800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PAÍSES CON REGLAMENTACION ADR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59100" y="304800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MARCO NORMATIVO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93800" y="1486475"/>
            <a:ext cx="10160000" cy="4336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El Ministerio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Fomento,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Decreto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 las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operaciones de transporte de mercancías peligrosas por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carretera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ÁMBITO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Las normas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Acuerdo europeo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serán de aplicación a los transportes que se realicen íntegramente dentro del territorio español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PERIODICIDAD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Necesita ser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revisado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cierto tiempo,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años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el fin de tener en cuenta los avances técnicos, así como la aparición de materias nuevas, cambios en el etiquetado, etc. </a:t>
            </a:r>
            <a:endParaRPr lang="es-E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2500" y="775275"/>
            <a:ext cx="10934700" cy="541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Coherente con,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Recomendaciones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ONU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relativas al transporte de mercancías peligrosas, </a:t>
            </a:r>
            <a:endParaRPr lang="es-ES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Otros </a:t>
            </a:r>
            <a:r>
              <a:rPr lang="es-E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acuerdos de ámbito </a:t>
            </a:r>
            <a:r>
              <a:rPr lang="es-ES" sz="2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IMDG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Marítimo Internacional de Mercancías Peligrosas (de la Organización Marítima Internacional), </a:t>
            </a:r>
            <a:endParaRPr lang="es-ES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Técnicas IATA para el transporte sin riesgos de mercancías peligrosas por vía aérea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(OACI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de Aviación Civil Internacional) </a:t>
            </a:r>
            <a:endParaRPr lang="es-ES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RID,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Reglamento relativo al Transporte Internacional de Mercancías Peligrosas por Ferrocarril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ADN Acuerdo Europeo sobre el transporte internacional de mercancías peligrosas por vías de navegación </a:t>
            </a:r>
            <a:r>
              <a:rPr lang="es-E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interior</a:t>
            </a:r>
            <a:endParaRPr lang="es-E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49550" y="101600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MARCO NORMATIVO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934" t="17537" r="14479" b="45387"/>
          <a:stretch/>
        </p:blipFill>
        <p:spPr>
          <a:xfrm>
            <a:off x="1783353" y="1092200"/>
            <a:ext cx="9057093" cy="49212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41600" y="330200"/>
            <a:ext cx="734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MARCO NORMATIVO</a:t>
            </a:r>
            <a:endParaRPr lang="es-ES" sz="3200" b="1" dirty="0">
              <a:solidFill>
                <a:srgbClr val="00206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wC Orange">
    <a:dk1>
      <a:srgbClr val="000000"/>
    </a:dk1>
    <a:lt1>
      <a:srgbClr val="FFFFFF"/>
    </a:lt1>
    <a:dk2>
      <a:srgbClr val="DC6900"/>
    </a:dk2>
    <a:lt2>
      <a:srgbClr val="FFFFFF"/>
    </a:lt2>
    <a:accent1>
      <a:srgbClr val="DC6900"/>
    </a:accent1>
    <a:accent2>
      <a:srgbClr val="FFB600"/>
    </a:accent2>
    <a:accent3>
      <a:srgbClr val="602320"/>
    </a:accent3>
    <a:accent4>
      <a:srgbClr val="E27588"/>
    </a:accent4>
    <a:accent5>
      <a:srgbClr val="A32020"/>
    </a:accent5>
    <a:accent6>
      <a:srgbClr val="E0301E"/>
    </a:accent6>
    <a:hlink>
      <a:srgbClr val="0000FF"/>
    </a:hlink>
    <a:folHlink>
      <a:srgbClr val="0000FF"/>
    </a:folHlink>
  </a:clrScheme>
  <a:fontScheme name="PwC">
    <a:majorFont>
      <a:latin typeface="Georg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296</TotalTime>
  <Words>723</Words>
  <Application>Microsoft Office PowerPoint</Application>
  <PresentationFormat>Panorámica</PresentationFormat>
  <Paragraphs>120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Calibri</vt:lpstr>
      <vt:lpstr>Ebrima</vt:lpstr>
      <vt:lpstr>Palatino Linotype</vt:lpstr>
      <vt:lpstr>Times New Roman</vt:lpstr>
      <vt:lpstr>Trebuchet MS</vt:lpstr>
      <vt:lpstr>Tw Cen MT</vt:lpstr>
      <vt:lpstr>Wingdings</vt:lpstr>
      <vt:lpstr>Circuito</vt:lpstr>
      <vt:lpstr>Gráfico de Microsoft Excel</vt:lpstr>
      <vt:lpstr>Jardunaldi teknikoa / Jornada técnica  adr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ESKERRIK ASKO</vt:lpstr>
    </vt:vector>
  </TitlesOfParts>
  <Company>ETS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Jardunaldi teknikoa / Jornada técnica  adr 2017</dc:title>
  <dc:creator>Janire Bijuesca</dc:creator>
  <cp:lastModifiedBy>Janire Bijuesca</cp:lastModifiedBy>
  <cp:revision>37</cp:revision>
  <dcterms:created xsi:type="dcterms:W3CDTF">2017-05-03T11:31:12Z</dcterms:created>
  <dcterms:modified xsi:type="dcterms:W3CDTF">2017-05-04T06:47:22Z</dcterms:modified>
</cp:coreProperties>
</file>