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 id="2147483651" r:id="rId2"/>
  </p:sldMasterIdLst>
  <p:notesMasterIdLst>
    <p:notesMasterId r:id="rId67"/>
  </p:notesMasterIdLst>
  <p:handoutMasterIdLst>
    <p:handoutMasterId r:id="rId68"/>
  </p:handoutMasterIdLst>
  <p:sldIdLst>
    <p:sldId id="257" r:id="rId3"/>
    <p:sldId id="279" r:id="rId4"/>
    <p:sldId id="338" r:id="rId5"/>
    <p:sldId id="423" r:id="rId6"/>
    <p:sldId id="501" r:id="rId7"/>
    <p:sldId id="311" r:id="rId8"/>
    <p:sldId id="462" r:id="rId9"/>
    <p:sldId id="310" r:id="rId10"/>
    <p:sldId id="452" r:id="rId11"/>
    <p:sldId id="371" r:id="rId12"/>
    <p:sldId id="416" r:id="rId13"/>
    <p:sldId id="372" r:id="rId14"/>
    <p:sldId id="479" r:id="rId15"/>
    <p:sldId id="312" r:id="rId16"/>
    <p:sldId id="448" r:id="rId17"/>
    <p:sldId id="313" r:id="rId18"/>
    <p:sldId id="451" r:id="rId19"/>
    <p:sldId id="314" r:id="rId20"/>
    <p:sldId id="419" r:id="rId21"/>
    <p:sldId id="445" r:id="rId22"/>
    <p:sldId id="480" r:id="rId23"/>
    <p:sldId id="396" r:id="rId24"/>
    <p:sldId id="397" r:id="rId25"/>
    <p:sldId id="344" r:id="rId26"/>
    <p:sldId id="383" r:id="rId27"/>
    <p:sldId id="424" r:id="rId28"/>
    <p:sldId id="318" r:id="rId29"/>
    <p:sldId id="418" r:id="rId30"/>
    <p:sldId id="454" r:id="rId31"/>
    <p:sldId id="321" r:id="rId32"/>
    <p:sldId id="465" r:id="rId33"/>
    <p:sldId id="453" r:id="rId34"/>
    <p:sldId id="369" r:id="rId35"/>
    <p:sldId id="415" r:id="rId36"/>
    <p:sldId id="500" r:id="rId37"/>
    <p:sldId id="412" r:id="rId38"/>
    <p:sldId id="413" r:id="rId39"/>
    <p:sldId id="358" r:id="rId40"/>
    <p:sldId id="359" r:id="rId41"/>
    <p:sldId id="425" r:id="rId42"/>
    <p:sldId id="410" r:id="rId43"/>
    <p:sldId id="411" r:id="rId44"/>
    <p:sldId id="364" r:id="rId45"/>
    <p:sldId id="365" r:id="rId46"/>
    <p:sldId id="426" r:id="rId47"/>
    <p:sldId id="367" r:id="rId48"/>
    <p:sldId id="368" r:id="rId49"/>
    <p:sldId id="427" r:id="rId50"/>
    <p:sldId id="428" r:id="rId51"/>
    <p:sldId id="429" r:id="rId52"/>
    <p:sldId id="430" r:id="rId53"/>
    <p:sldId id="431" r:id="rId54"/>
    <p:sldId id="432" r:id="rId55"/>
    <p:sldId id="433" r:id="rId56"/>
    <p:sldId id="434" r:id="rId57"/>
    <p:sldId id="435" r:id="rId58"/>
    <p:sldId id="436" r:id="rId59"/>
    <p:sldId id="373" r:id="rId60"/>
    <p:sldId id="438" r:id="rId61"/>
    <p:sldId id="374" r:id="rId62"/>
    <p:sldId id="439" r:id="rId63"/>
    <p:sldId id="395" r:id="rId64"/>
    <p:sldId id="443" r:id="rId65"/>
    <p:sldId id="444" r:id="rId66"/>
  </p:sldIdLst>
  <p:sldSz cx="9144000" cy="6858000" type="screen4x3"/>
  <p:notesSz cx="6735763" cy="9866313"/>
  <p:embeddedFontLst>
    <p:embeddedFont>
      <p:font typeface="Tahoma" panose="020B0604030504040204" pitchFamily="34" charset="0"/>
      <p:regular r:id="rId69"/>
      <p:bold r:id="rId70"/>
    </p:embeddedFont>
  </p:embeddedFontLst>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F7D"/>
    <a:srgbClr val="298F66"/>
    <a:srgbClr val="8EAAAD"/>
    <a:srgbClr val="F7D118"/>
    <a:srgbClr val="7FDBB6"/>
    <a:srgbClr val="CC3300"/>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autoAdjust="0"/>
    <p:restoredTop sz="94772" autoAdjust="0"/>
  </p:normalViewPr>
  <p:slideViewPr>
    <p:cSldViewPr>
      <p:cViewPr varScale="1">
        <p:scale>
          <a:sx n="86" d="100"/>
          <a:sy n="86"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21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bwMode="auto">
          <a:xfrm>
            <a:off x="0" y="0"/>
            <a:ext cx="2917825" cy="493713"/>
          </a:xfrm>
          <a:prstGeom prst="rect">
            <a:avLst/>
          </a:prstGeom>
          <a:noFill/>
          <a:ln>
            <a:noFill/>
          </a:ln>
          <a:effectLst/>
        </p:spPr>
        <p:txBody>
          <a:bodyPr vert="horz" wrap="square" lIns="90945" tIns="45472" rIns="90945" bIns="45472" numCol="1" anchor="t" anchorCtr="0" compatLnSpc="1">
            <a:prstTxWarp prst="textNoShape">
              <a:avLst/>
            </a:prstTxWarp>
          </a:bodyPr>
          <a:lstStyle>
            <a:lvl1pPr defTabSz="909210" eaLnBrk="1" hangingPunct="1">
              <a:defRPr sz="1200">
                <a:latin typeface="Arial" charset="0"/>
              </a:defRPr>
            </a:lvl1pPr>
          </a:lstStyle>
          <a:p>
            <a:pPr>
              <a:defRPr/>
            </a:pPr>
            <a:endParaRPr lang="es-ES_tradnl"/>
          </a:p>
        </p:txBody>
      </p:sp>
      <p:sp>
        <p:nvSpPr>
          <p:cNvPr id="363523" name="Rectangle 3"/>
          <p:cNvSpPr>
            <a:spLocks noGrp="1" noChangeArrowheads="1"/>
          </p:cNvSpPr>
          <p:nvPr>
            <p:ph type="dt" sz="quarter" idx="1"/>
          </p:nvPr>
        </p:nvSpPr>
        <p:spPr bwMode="auto">
          <a:xfrm>
            <a:off x="3816350" y="0"/>
            <a:ext cx="2917825" cy="493713"/>
          </a:xfrm>
          <a:prstGeom prst="rect">
            <a:avLst/>
          </a:prstGeom>
          <a:noFill/>
          <a:ln>
            <a:noFill/>
          </a:ln>
          <a:effectLst/>
        </p:spPr>
        <p:txBody>
          <a:bodyPr vert="horz" wrap="square" lIns="90945" tIns="45472" rIns="90945" bIns="45472" numCol="1" anchor="t" anchorCtr="0" compatLnSpc="1">
            <a:prstTxWarp prst="textNoShape">
              <a:avLst/>
            </a:prstTxWarp>
          </a:bodyPr>
          <a:lstStyle>
            <a:lvl1pPr algn="r" defTabSz="909210" eaLnBrk="1" hangingPunct="1">
              <a:defRPr sz="1200">
                <a:latin typeface="Arial" charset="0"/>
              </a:defRPr>
            </a:lvl1pPr>
          </a:lstStyle>
          <a:p>
            <a:pPr>
              <a:defRPr/>
            </a:pPr>
            <a:endParaRPr lang="es-ES_tradnl"/>
          </a:p>
        </p:txBody>
      </p:sp>
      <p:sp>
        <p:nvSpPr>
          <p:cNvPr id="363524" name="Rectangle 4"/>
          <p:cNvSpPr>
            <a:spLocks noGrp="1" noChangeArrowheads="1"/>
          </p:cNvSpPr>
          <p:nvPr>
            <p:ph type="ftr" sz="quarter" idx="2"/>
          </p:nvPr>
        </p:nvSpPr>
        <p:spPr bwMode="auto">
          <a:xfrm>
            <a:off x="0" y="9371013"/>
            <a:ext cx="2917825" cy="493712"/>
          </a:xfrm>
          <a:prstGeom prst="rect">
            <a:avLst/>
          </a:prstGeom>
          <a:noFill/>
          <a:ln>
            <a:noFill/>
          </a:ln>
          <a:effectLst/>
        </p:spPr>
        <p:txBody>
          <a:bodyPr vert="horz" wrap="square" lIns="90945" tIns="45472" rIns="90945" bIns="45472" numCol="1" anchor="b" anchorCtr="0" compatLnSpc="1">
            <a:prstTxWarp prst="textNoShape">
              <a:avLst/>
            </a:prstTxWarp>
          </a:bodyPr>
          <a:lstStyle>
            <a:lvl1pPr defTabSz="909210" eaLnBrk="1" hangingPunct="1">
              <a:defRPr sz="1200">
                <a:latin typeface="Arial" charset="0"/>
              </a:defRPr>
            </a:lvl1pPr>
          </a:lstStyle>
          <a:p>
            <a:pPr>
              <a:defRPr/>
            </a:pPr>
            <a:endParaRPr lang="es-ES_tradnl"/>
          </a:p>
        </p:txBody>
      </p:sp>
      <p:sp>
        <p:nvSpPr>
          <p:cNvPr id="363525" name="Rectangle 5"/>
          <p:cNvSpPr>
            <a:spLocks noGrp="1" noChangeArrowheads="1"/>
          </p:cNvSpPr>
          <p:nvPr>
            <p:ph type="sldNum" sz="quarter" idx="3"/>
          </p:nvPr>
        </p:nvSpPr>
        <p:spPr bwMode="auto">
          <a:xfrm>
            <a:off x="3816350" y="9371013"/>
            <a:ext cx="2917825" cy="493712"/>
          </a:xfrm>
          <a:prstGeom prst="rect">
            <a:avLst/>
          </a:prstGeom>
          <a:noFill/>
          <a:ln>
            <a:noFill/>
          </a:ln>
          <a:effectLst/>
        </p:spPr>
        <p:txBody>
          <a:bodyPr vert="horz" wrap="square" lIns="90945" tIns="45472" rIns="90945" bIns="45472" numCol="1" anchor="b" anchorCtr="0" compatLnSpc="1">
            <a:prstTxWarp prst="textNoShape">
              <a:avLst/>
            </a:prstTxWarp>
          </a:bodyPr>
          <a:lstStyle>
            <a:lvl1pPr algn="r" defTabSz="908050" eaLnBrk="1" hangingPunct="1">
              <a:defRPr sz="1200"/>
            </a:lvl1pPr>
          </a:lstStyle>
          <a:p>
            <a:pPr>
              <a:defRPr/>
            </a:pPr>
            <a:fld id="{D94F39B5-D287-482D-93B8-C0F20504EC07}" type="slidenum">
              <a:rPr lang="es-ES_tradnl" altLang="es-ES"/>
              <a:pPr>
                <a:defRPr/>
              </a:pPr>
              <a:t>‹Nº›</a:t>
            </a:fld>
            <a:endParaRPr lang="es-ES_tradnl" altLang="es-E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17825" cy="493713"/>
          </a:xfrm>
          <a:prstGeom prst="rect">
            <a:avLst/>
          </a:prstGeom>
          <a:noFill/>
          <a:ln>
            <a:noFill/>
          </a:ln>
          <a:effectLst/>
        </p:spPr>
        <p:txBody>
          <a:bodyPr vert="horz" wrap="square" lIns="90945" tIns="45472" rIns="90945" bIns="45472" numCol="1" anchor="t" anchorCtr="0" compatLnSpc="1">
            <a:prstTxWarp prst="textNoShape">
              <a:avLst/>
            </a:prstTxWarp>
          </a:bodyPr>
          <a:lstStyle>
            <a:lvl1pPr defTabSz="909210" eaLnBrk="1" hangingPunct="1">
              <a:defRPr sz="1200">
                <a:latin typeface="Arial" charset="0"/>
              </a:defRPr>
            </a:lvl1pPr>
          </a:lstStyle>
          <a:p>
            <a:pPr>
              <a:defRPr/>
            </a:pPr>
            <a:endParaRPr lang="es-ES"/>
          </a:p>
        </p:txBody>
      </p:sp>
      <p:sp>
        <p:nvSpPr>
          <p:cNvPr id="60419" name="Rectangle 3"/>
          <p:cNvSpPr>
            <a:spLocks noGrp="1" noChangeArrowheads="1"/>
          </p:cNvSpPr>
          <p:nvPr>
            <p:ph type="dt" idx="1"/>
          </p:nvPr>
        </p:nvSpPr>
        <p:spPr bwMode="auto">
          <a:xfrm>
            <a:off x="3816350" y="0"/>
            <a:ext cx="2917825" cy="493713"/>
          </a:xfrm>
          <a:prstGeom prst="rect">
            <a:avLst/>
          </a:prstGeom>
          <a:noFill/>
          <a:ln>
            <a:noFill/>
          </a:ln>
          <a:effectLst/>
        </p:spPr>
        <p:txBody>
          <a:bodyPr vert="horz" wrap="square" lIns="90945" tIns="45472" rIns="90945" bIns="45472" numCol="1" anchor="t" anchorCtr="0" compatLnSpc="1">
            <a:prstTxWarp prst="textNoShape">
              <a:avLst/>
            </a:prstTxWarp>
          </a:bodyPr>
          <a:lstStyle>
            <a:lvl1pPr algn="r" defTabSz="909210" eaLnBrk="1" hangingPunct="1">
              <a:defRPr sz="1200">
                <a:latin typeface="Arial" charset="0"/>
              </a:defRPr>
            </a:lvl1pPr>
          </a:lstStyle>
          <a:p>
            <a:pPr>
              <a:defRPr/>
            </a:pPr>
            <a:endParaRPr lang="es-ES"/>
          </a:p>
        </p:txBody>
      </p:sp>
      <p:sp>
        <p:nvSpPr>
          <p:cNvPr id="307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673100" y="4687888"/>
            <a:ext cx="5389563" cy="4438650"/>
          </a:xfrm>
          <a:prstGeom prst="rect">
            <a:avLst/>
          </a:prstGeom>
          <a:noFill/>
          <a:ln>
            <a:noFill/>
          </a:ln>
          <a:effectLst/>
        </p:spPr>
        <p:txBody>
          <a:bodyPr vert="horz" wrap="square" lIns="90945" tIns="45472" rIns="90945" bIns="45472"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0422" name="Rectangle 6"/>
          <p:cNvSpPr>
            <a:spLocks noGrp="1" noChangeArrowheads="1"/>
          </p:cNvSpPr>
          <p:nvPr>
            <p:ph type="ftr" sz="quarter" idx="4"/>
          </p:nvPr>
        </p:nvSpPr>
        <p:spPr bwMode="auto">
          <a:xfrm>
            <a:off x="0" y="9371013"/>
            <a:ext cx="2917825" cy="493712"/>
          </a:xfrm>
          <a:prstGeom prst="rect">
            <a:avLst/>
          </a:prstGeom>
          <a:noFill/>
          <a:ln>
            <a:noFill/>
          </a:ln>
          <a:effectLst/>
        </p:spPr>
        <p:txBody>
          <a:bodyPr vert="horz" wrap="square" lIns="90945" tIns="45472" rIns="90945" bIns="45472" numCol="1" anchor="b" anchorCtr="0" compatLnSpc="1">
            <a:prstTxWarp prst="textNoShape">
              <a:avLst/>
            </a:prstTxWarp>
          </a:bodyPr>
          <a:lstStyle>
            <a:lvl1pPr defTabSz="909210" eaLnBrk="1" hangingPunct="1">
              <a:defRPr sz="1200">
                <a:latin typeface="Arial" charset="0"/>
              </a:defRPr>
            </a:lvl1pPr>
          </a:lstStyle>
          <a:p>
            <a:pPr>
              <a:defRPr/>
            </a:pPr>
            <a:endParaRPr lang="es-ES"/>
          </a:p>
        </p:txBody>
      </p:sp>
      <p:sp>
        <p:nvSpPr>
          <p:cNvPr id="60423" name="Rectangle 7"/>
          <p:cNvSpPr>
            <a:spLocks noGrp="1" noChangeArrowheads="1"/>
          </p:cNvSpPr>
          <p:nvPr>
            <p:ph type="sldNum" sz="quarter" idx="5"/>
          </p:nvPr>
        </p:nvSpPr>
        <p:spPr bwMode="auto">
          <a:xfrm>
            <a:off x="3816350" y="9371013"/>
            <a:ext cx="2917825" cy="493712"/>
          </a:xfrm>
          <a:prstGeom prst="rect">
            <a:avLst/>
          </a:prstGeom>
          <a:noFill/>
          <a:ln>
            <a:noFill/>
          </a:ln>
          <a:effectLst/>
        </p:spPr>
        <p:txBody>
          <a:bodyPr vert="horz" wrap="square" lIns="90945" tIns="45472" rIns="90945" bIns="45472" numCol="1" anchor="b" anchorCtr="0" compatLnSpc="1">
            <a:prstTxWarp prst="textNoShape">
              <a:avLst/>
            </a:prstTxWarp>
          </a:bodyPr>
          <a:lstStyle>
            <a:lvl1pPr algn="r" defTabSz="908050" eaLnBrk="1" hangingPunct="1">
              <a:defRPr sz="1200"/>
            </a:lvl1pPr>
          </a:lstStyle>
          <a:p>
            <a:pPr>
              <a:defRPr/>
            </a:pPr>
            <a:fld id="{BB16F2AC-BD8F-43C8-A67E-20CB64DB2160}" type="slidenum">
              <a:rPr lang="es-ES" altLang="es-ES"/>
              <a:pPr>
                <a:defRPr/>
              </a:pPr>
              <a:t>‹Nº›</a:t>
            </a:fld>
            <a:endParaRPr lang="es-ES" alt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1D09F2-B216-4F4C-9301-2D5E2BCC0FA2}" type="slidenum">
              <a:rPr lang="es-ES" altLang="es-ES" smtClean="0"/>
              <a:pPr>
                <a:spcBef>
                  <a:spcPct val="0"/>
                </a:spcBef>
              </a:pPr>
              <a:t>1</a:t>
            </a:fld>
            <a:endParaRPr lang="es-ES" altLang="es-E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D1CCFB-C718-4D9A-8629-67F77CBC4916}" type="slidenum">
              <a:rPr lang="es-ES" altLang="es-ES" smtClean="0"/>
              <a:pPr>
                <a:spcBef>
                  <a:spcPct val="0"/>
                </a:spcBef>
              </a:pPr>
              <a:t>10</a:t>
            </a:fld>
            <a:endParaRPr lang="es-ES" altLang="es-E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A6671A-7538-4581-B4B3-4DB2B4866B83}" type="slidenum">
              <a:rPr lang="es-ES" altLang="es-ES" smtClean="0"/>
              <a:pPr>
                <a:spcBef>
                  <a:spcPct val="0"/>
                </a:spcBef>
              </a:pPr>
              <a:t>11</a:t>
            </a:fld>
            <a:endParaRPr lang="es-ES" altLang="es-E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3108AE-7137-4039-A4ED-635FF4764EA7}" type="slidenum">
              <a:rPr lang="es-ES" altLang="es-ES" smtClean="0"/>
              <a:pPr>
                <a:spcBef>
                  <a:spcPct val="0"/>
                </a:spcBef>
              </a:pPr>
              <a:t>12</a:t>
            </a:fld>
            <a:endParaRPr lang="es-ES" altLang="es-E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413BD5-95A6-4BC9-90D8-F3384785A7BB}" type="slidenum">
              <a:rPr lang="es-ES" altLang="es-ES" smtClean="0"/>
              <a:pPr>
                <a:spcBef>
                  <a:spcPct val="0"/>
                </a:spcBef>
              </a:pPr>
              <a:t>13</a:t>
            </a:fld>
            <a:endParaRPr lang="es-ES" altLang="es-E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0D655-CD86-4D31-A365-C6730A71185D}" type="slidenum">
              <a:rPr lang="es-ES" altLang="es-ES" smtClean="0"/>
              <a:pPr>
                <a:spcBef>
                  <a:spcPct val="0"/>
                </a:spcBef>
              </a:pPr>
              <a:t>14</a:t>
            </a:fld>
            <a:endParaRPr lang="es-ES" altLang="es-E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1646CE-9686-4704-8A89-BA6E4DD37906}" type="slidenum">
              <a:rPr lang="es-ES" altLang="es-ES" smtClean="0"/>
              <a:pPr>
                <a:spcBef>
                  <a:spcPct val="0"/>
                </a:spcBef>
              </a:pPr>
              <a:t>15</a:t>
            </a:fld>
            <a:endParaRPr lang="es-ES" altLang="es-E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BC71A6-75CE-4158-B25D-194A2725E0BA}" type="slidenum">
              <a:rPr lang="es-ES" altLang="es-ES" smtClean="0"/>
              <a:pPr>
                <a:spcBef>
                  <a:spcPct val="0"/>
                </a:spcBef>
              </a:pPr>
              <a:t>16</a:t>
            </a:fld>
            <a:endParaRPr lang="es-ES" altLang="es-E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0D7B3F-EB71-4068-81BC-F5580A63881D}" type="slidenum">
              <a:rPr lang="es-ES" altLang="es-ES" smtClean="0"/>
              <a:pPr>
                <a:spcBef>
                  <a:spcPct val="0"/>
                </a:spcBef>
              </a:pPr>
              <a:t>17</a:t>
            </a:fld>
            <a:endParaRPr lang="es-ES" altLang="es-E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48A29B-F528-41E8-9BB3-28DC0B80409F}" type="slidenum">
              <a:rPr lang="es-ES" altLang="es-ES" smtClean="0"/>
              <a:pPr>
                <a:spcBef>
                  <a:spcPct val="0"/>
                </a:spcBef>
              </a:pPr>
              <a:t>18</a:t>
            </a:fld>
            <a:endParaRPr lang="es-ES" altLang="es-E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A147C7-3B30-475D-A85D-147E8C4B7E37}" type="slidenum">
              <a:rPr lang="es-ES" altLang="es-ES" smtClean="0"/>
              <a:pPr>
                <a:spcBef>
                  <a:spcPct val="0"/>
                </a:spcBef>
              </a:pPr>
              <a:t>19</a:t>
            </a:fld>
            <a:endParaRPr lang="es-ES" altLang="es-E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4FDA2C-7FA1-43DC-968E-A03D64AA0F7C}" type="slidenum">
              <a:rPr lang="es-ES" altLang="es-ES" smtClean="0"/>
              <a:pPr>
                <a:spcBef>
                  <a:spcPct val="0"/>
                </a:spcBef>
              </a:pPr>
              <a:t>2</a:t>
            </a:fld>
            <a:endParaRPr lang="es-ES" altLang="es-E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C8BAE85-F005-46A8-87A2-AB8EE9A15BFF}" type="slidenum">
              <a:rPr lang="es-ES" altLang="es-ES"/>
              <a:pPr algn="r" eaLnBrk="1" hangingPunct="1">
                <a:spcBef>
                  <a:spcPct val="0"/>
                </a:spcBef>
              </a:pPr>
              <a:t>20</a:t>
            </a:fld>
            <a:endParaRPr lang="es-ES" altLang="es-E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B43AF0C-B9FA-4526-9C26-2484C952CAC0}" type="slidenum">
              <a:rPr lang="es-ES" altLang="es-ES"/>
              <a:pPr algn="r" eaLnBrk="1" hangingPunct="1">
                <a:spcBef>
                  <a:spcPct val="0"/>
                </a:spcBef>
              </a:pPr>
              <a:t>21</a:t>
            </a:fld>
            <a:endParaRPr lang="es-ES" altLang="es-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BED25-2D18-4FBE-854D-D797CC50BDC8}" type="slidenum">
              <a:rPr lang="es-ES" altLang="es-ES" smtClean="0"/>
              <a:pPr>
                <a:spcBef>
                  <a:spcPct val="0"/>
                </a:spcBef>
              </a:pPr>
              <a:t>22</a:t>
            </a:fld>
            <a:endParaRPr lang="es-ES" altLang="es-E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B4E41C-81DA-438F-94AB-AA817454BF33}" type="slidenum">
              <a:rPr lang="es-ES" altLang="es-ES" smtClean="0"/>
              <a:pPr>
                <a:spcBef>
                  <a:spcPct val="0"/>
                </a:spcBef>
              </a:pPr>
              <a:t>23</a:t>
            </a:fld>
            <a:endParaRPr lang="es-ES" altLang="es-E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C1E873-3927-4374-9457-F9266D8E1C17}" type="slidenum">
              <a:rPr lang="es-ES" altLang="es-ES" smtClean="0"/>
              <a:pPr>
                <a:spcBef>
                  <a:spcPct val="0"/>
                </a:spcBef>
              </a:pPr>
              <a:t>24</a:t>
            </a:fld>
            <a:endParaRPr lang="es-ES" altLang="es-E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58232E-22BE-4A33-8C84-82CD222C2DDA}" type="slidenum">
              <a:rPr lang="es-ES" altLang="es-ES" smtClean="0"/>
              <a:pPr>
                <a:spcBef>
                  <a:spcPct val="0"/>
                </a:spcBef>
              </a:pPr>
              <a:t>25</a:t>
            </a:fld>
            <a:endParaRPr lang="es-ES" alt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D85725-8C10-4479-BD5B-D0960DC4D7A3}" type="slidenum">
              <a:rPr lang="es-ES" altLang="es-ES" smtClean="0"/>
              <a:pPr>
                <a:spcBef>
                  <a:spcPct val="0"/>
                </a:spcBef>
              </a:pPr>
              <a:t>26</a:t>
            </a:fld>
            <a:endParaRPr lang="es-ES" altLang="es-E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853753-ACA0-4A30-8B5C-96A31E7A938A}" type="slidenum">
              <a:rPr lang="es-ES" altLang="es-ES" smtClean="0"/>
              <a:pPr>
                <a:spcBef>
                  <a:spcPct val="0"/>
                </a:spcBef>
              </a:pPr>
              <a:t>27</a:t>
            </a:fld>
            <a:endParaRPr lang="es-ES" altLang="es-E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FCFB4F-9A67-4C56-A800-05C8D2006328}" type="slidenum">
              <a:rPr lang="es-ES" altLang="es-ES" smtClean="0"/>
              <a:pPr>
                <a:spcBef>
                  <a:spcPct val="0"/>
                </a:spcBef>
              </a:pPr>
              <a:t>28</a:t>
            </a:fld>
            <a:endParaRPr lang="es-ES" altLang="es-E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BD78084-89A2-4836-A7B2-E74B6A8040FF}" type="slidenum">
              <a:rPr lang="es-ES" altLang="es-ES"/>
              <a:pPr algn="r" eaLnBrk="1" hangingPunct="1">
                <a:spcBef>
                  <a:spcPct val="0"/>
                </a:spcBef>
              </a:pPr>
              <a:t>29</a:t>
            </a:fld>
            <a:endParaRPr lang="es-ES" altLang="es-E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16E14-4EBB-4CFA-B5D4-4B6882C498A2}" type="slidenum">
              <a:rPr lang="es-ES" altLang="es-ES" smtClean="0"/>
              <a:pPr>
                <a:spcBef>
                  <a:spcPct val="0"/>
                </a:spcBef>
              </a:pPr>
              <a:t>3</a:t>
            </a:fld>
            <a:endParaRPr lang="es-ES" altLang="es-E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0E300B-4CCD-4CAB-972C-487008B0E779}" type="slidenum">
              <a:rPr lang="es-ES" altLang="es-ES" smtClean="0"/>
              <a:pPr>
                <a:spcBef>
                  <a:spcPct val="0"/>
                </a:spcBef>
              </a:pPr>
              <a:t>30</a:t>
            </a:fld>
            <a:endParaRPr lang="es-ES" altLang="es-E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C1A4729-A6E7-401B-9C20-769C43F28A3F}" type="slidenum">
              <a:rPr lang="es-ES" altLang="es-ES"/>
              <a:pPr algn="r" eaLnBrk="1" hangingPunct="1">
                <a:spcBef>
                  <a:spcPct val="0"/>
                </a:spcBef>
              </a:pPr>
              <a:t>31</a:t>
            </a:fld>
            <a:endParaRPr lang="es-ES" altLang="es-E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85AD2F0-5CEB-4A42-8576-877DDAC39F3E}" type="slidenum">
              <a:rPr lang="es-ES" altLang="es-ES"/>
              <a:pPr algn="r" eaLnBrk="1" hangingPunct="1">
                <a:spcBef>
                  <a:spcPct val="0"/>
                </a:spcBef>
              </a:pPr>
              <a:t>32</a:t>
            </a:fld>
            <a:endParaRPr lang="es-ES" altLang="es-E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19425-B43D-4AAC-9458-DD8A6E79F070}" type="slidenum">
              <a:rPr lang="es-ES" altLang="es-ES" smtClean="0"/>
              <a:pPr>
                <a:spcBef>
                  <a:spcPct val="0"/>
                </a:spcBef>
              </a:pPr>
              <a:t>33</a:t>
            </a:fld>
            <a:endParaRPr lang="es-ES" altLang="es-E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219BD3-3D8B-4333-8B4F-A0FBC19F0D85}" type="slidenum">
              <a:rPr lang="es-ES" altLang="es-ES" smtClean="0"/>
              <a:pPr>
                <a:spcBef>
                  <a:spcPct val="0"/>
                </a:spcBef>
              </a:pPr>
              <a:t>34</a:t>
            </a:fld>
            <a:endParaRPr lang="es-ES" altLang="es-E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2262724-E395-4FE1-80FB-D2BBC323D35F}" type="slidenum">
              <a:rPr lang="es-ES" altLang="es-ES"/>
              <a:pPr algn="r" eaLnBrk="1" hangingPunct="1">
                <a:spcBef>
                  <a:spcPct val="0"/>
                </a:spcBef>
              </a:pPr>
              <a:t>35</a:t>
            </a:fld>
            <a:endParaRPr lang="es-ES" altLang="es-E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15867-FA11-437E-AF7D-AA780B059B1D}" type="slidenum">
              <a:rPr lang="es-ES" altLang="es-ES" smtClean="0"/>
              <a:pPr>
                <a:spcBef>
                  <a:spcPct val="0"/>
                </a:spcBef>
              </a:pPr>
              <a:t>36</a:t>
            </a:fld>
            <a:endParaRPr lang="es-ES" altLang="es-E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BFD5F6-FDD3-4539-A1A1-F410734D1473}" type="slidenum">
              <a:rPr lang="es-ES" altLang="es-ES" smtClean="0"/>
              <a:pPr>
                <a:spcBef>
                  <a:spcPct val="0"/>
                </a:spcBef>
              </a:pPr>
              <a:t>37</a:t>
            </a:fld>
            <a:endParaRPr lang="es-ES" altLang="es-E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D3AFCA-FB61-455D-B13E-D08299CB1AA7}" type="slidenum">
              <a:rPr lang="es-ES" altLang="es-ES" smtClean="0"/>
              <a:pPr>
                <a:spcBef>
                  <a:spcPct val="0"/>
                </a:spcBef>
              </a:pPr>
              <a:t>38</a:t>
            </a:fld>
            <a:endParaRPr lang="es-ES" altLang="es-E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B1FE00-3904-4D88-BC86-D2DC4CA820A1}" type="slidenum">
              <a:rPr lang="es-ES" altLang="es-ES" smtClean="0"/>
              <a:pPr>
                <a:spcBef>
                  <a:spcPct val="0"/>
                </a:spcBef>
              </a:pPr>
              <a:t>39</a:t>
            </a:fld>
            <a:endParaRPr lang="es-ES" altLang="es-E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109F33-9225-486C-85A8-E2DA16187BC9}" type="slidenum">
              <a:rPr lang="es-ES" altLang="es-ES" smtClean="0"/>
              <a:pPr>
                <a:spcBef>
                  <a:spcPct val="0"/>
                </a:spcBef>
              </a:pPr>
              <a:t>4</a:t>
            </a:fld>
            <a:endParaRPr lang="es-ES" altLang="es-E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8578FB2-007E-49EF-A909-3444A2EC4AE7}" type="slidenum">
              <a:rPr lang="es-ES" altLang="es-ES"/>
              <a:pPr algn="r" eaLnBrk="1" hangingPunct="1">
                <a:spcBef>
                  <a:spcPct val="0"/>
                </a:spcBef>
              </a:pPr>
              <a:t>40</a:t>
            </a:fld>
            <a:endParaRPr lang="es-ES" altLang="es-E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046C5D-ADA5-46B8-B85A-C7AD93796182}" type="slidenum">
              <a:rPr lang="es-ES" altLang="es-ES" smtClean="0"/>
              <a:pPr>
                <a:spcBef>
                  <a:spcPct val="0"/>
                </a:spcBef>
              </a:pPr>
              <a:t>41</a:t>
            </a:fld>
            <a:endParaRPr lang="es-ES" altLang="es-E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1EE3BA-5807-462F-9972-D377058C5F5E}" type="slidenum">
              <a:rPr lang="es-ES" altLang="es-ES" smtClean="0"/>
              <a:pPr>
                <a:spcBef>
                  <a:spcPct val="0"/>
                </a:spcBef>
              </a:pPr>
              <a:t>42</a:t>
            </a:fld>
            <a:endParaRPr lang="es-ES" altLang="es-E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8F0228-56D8-4E73-9B83-EB165DA1CBE1}" type="slidenum">
              <a:rPr lang="es-ES" altLang="es-ES" smtClean="0"/>
              <a:pPr>
                <a:spcBef>
                  <a:spcPct val="0"/>
                </a:spcBef>
              </a:pPr>
              <a:t>43</a:t>
            </a:fld>
            <a:endParaRPr lang="es-ES" altLang="es-E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234C52-8EF7-4CF7-B2B2-29A8D3BD2372}" type="slidenum">
              <a:rPr lang="es-ES" altLang="es-ES" smtClean="0"/>
              <a:pPr>
                <a:spcBef>
                  <a:spcPct val="0"/>
                </a:spcBef>
              </a:pPr>
              <a:t>44</a:t>
            </a:fld>
            <a:endParaRPr lang="es-ES" altLang="es-E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FC1959F-98D9-4017-ADF4-66DC076E465A}" type="slidenum">
              <a:rPr lang="es-ES" altLang="es-ES"/>
              <a:pPr algn="r" eaLnBrk="1" hangingPunct="1">
                <a:spcBef>
                  <a:spcPct val="0"/>
                </a:spcBef>
              </a:pPr>
              <a:t>45</a:t>
            </a:fld>
            <a:endParaRPr lang="es-ES" altLang="es-E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0E29CB-4751-4E34-AC5D-3BDF5D42A9C9}" type="slidenum">
              <a:rPr lang="es-ES" altLang="es-ES" smtClean="0"/>
              <a:pPr>
                <a:spcBef>
                  <a:spcPct val="0"/>
                </a:spcBef>
              </a:pPr>
              <a:t>46</a:t>
            </a:fld>
            <a:endParaRPr lang="es-ES" altLang="es-E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752DBD-D953-45E3-9264-2795251F62E7}" type="slidenum">
              <a:rPr lang="es-ES" altLang="es-ES" smtClean="0"/>
              <a:pPr>
                <a:spcBef>
                  <a:spcPct val="0"/>
                </a:spcBef>
              </a:pPr>
              <a:t>47</a:t>
            </a:fld>
            <a:endParaRPr lang="es-ES" altLang="es-E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A7CA057-C486-4664-A286-9875B097FD65}" type="slidenum">
              <a:rPr lang="es-ES" altLang="es-ES"/>
              <a:pPr algn="r" eaLnBrk="1" hangingPunct="1">
                <a:spcBef>
                  <a:spcPct val="0"/>
                </a:spcBef>
              </a:pPr>
              <a:t>48</a:t>
            </a:fld>
            <a:endParaRPr lang="es-ES" altLang="es-E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5A397C1-3CE5-423D-A458-C697B15CFCB6}" type="slidenum">
              <a:rPr lang="es-ES" altLang="es-ES"/>
              <a:pPr algn="r" eaLnBrk="1" hangingPunct="1">
                <a:spcBef>
                  <a:spcPct val="0"/>
                </a:spcBef>
              </a:pPr>
              <a:t>49</a:t>
            </a:fld>
            <a:endParaRPr lang="es-ES" altLang="es-E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31B3E1-41D7-4753-94C9-C0DB3B9CCE00}" type="slidenum">
              <a:rPr lang="es-ES" altLang="es-ES" smtClean="0"/>
              <a:pPr>
                <a:spcBef>
                  <a:spcPct val="0"/>
                </a:spcBef>
              </a:pPr>
              <a:t>5</a:t>
            </a:fld>
            <a:endParaRPr lang="es-ES" altLang="es-E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EA75643-E9BF-400F-962B-3F105F75931E}" type="slidenum">
              <a:rPr lang="es-ES" altLang="es-ES"/>
              <a:pPr algn="r" eaLnBrk="1" hangingPunct="1">
                <a:spcBef>
                  <a:spcPct val="0"/>
                </a:spcBef>
              </a:pPr>
              <a:t>50</a:t>
            </a:fld>
            <a:endParaRPr lang="es-ES" altLang="es-E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D86EA6F-26C6-4AFE-A941-C2968F4F617F}" type="slidenum">
              <a:rPr lang="es-ES" altLang="es-ES"/>
              <a:pPr algn="r" eaLnBrk="1" hangingPunct="1">
                <a:spcBef>
                  <a:spcPct val="0"/>
                </a:spcBef>
              </a:pPr>
              <a:t>51</a:t>
            </a:fld>
            <a:endParaRPr lang="es-ES" altLang="es-E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9FAA64B-72F6-46EB-9007-24101827C13D}" type="slidenum">
              <a:rPr lang="es-ES" altLang="es-ES"/>
              <a:pPr algn="r" eaLnBrk="1" hangingPunct="1">
                <a:spcBef>
                  <a:spcPct val="0"/>
                </a:spcBef>
              </a:pPr>
              <a:t>52</a:t>
            </a:fld>
            <a:endParaRPr lang="es-ES" altLang="es-E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A84540B-2FF4-42F6-BCB1-D289C1DFA480}" type="slidenum">
              <a:rPr lang="es-ES" altLang="es-ES"/>
              <a:pPr algn="r" eaLnBrk="1" hangingPunct="1">
                <a:spcBef>
                  <a:spcPct val="0"/>
                </a:spcBef>
              </a:pPr>
              <a:t>53</a:t>
            </a:fld>
            <a:endParaRPr lang="es-ES" altLang="es-E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B20B669-826B-42C5-9A17-B3BD54AB903B}" type="slidenum">
              <a:rPr lang="es-ES" altLang="es-ES"/>
              <a:pPr algn="r" eaLnBrk="1" hangingPunct="1">
                <a:spcBef>
                  <a:spcPct val="0"/>
                </a:spcBef>
              </a:pPr>
              <a:t>54</a:t>
            </a:fld>
            <a:endParaRPr lang="es-ES" altLang="es-E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C262A71-9C77-4B83-B14D-D83E3C3EA4D7}" type="slidenum">
              <a:rPr lang="es-ES" altLang="es-ES"/>
              <a:pPr algn="r" eaLnBrk="1" hangingPunct="1">
                <a:spcBef>
                  <a:spcPct val="0"/>
                </a:spcBef>
              </a:pPr>
              <a:t>55</a:t>
            </a:fld>
            <a:endParaRPr lang="es-ES" altLang="es-E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11E204C-510D-4B7A-909B-BB206C7F676F}" type="slidenum">
              <a:rPr lang="es-ES" altLang="es-ES"/>
              <a:pPr algn="r" eaLnBrk="1" hangingPunct="1">
                <a:spcBef>
                  <a:spcPct val="0"/>
                </a:spcBef>
              </a:pPr>
              <a:t>56</a:t>
            </a:fld>
            <a:endParaRPr lang="es-ES" altLang="es-E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53C0637-C4AA-49EC-AD28-F477382C3776}" type="slidenum">
              <a:rPr lang="es-ES" altLang="es-ES"/>
              <a:pPr algn="r" eaLnBrk="1" hangingPunct="1">
                <a:spcBef>
                  <a:spcPct val="0"/>
                </a:spcBef>
              </a:pPr>
              <a:t>57</a:t>
            </a:fld>
            <a:endParaRPr lang="es-ES" altLang="es-E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A9F6BE-DA6D-4509-9EC9-9CBFBB7E3B73}" type="slidenum">
              <a:rPr lang="es-ES" altLang="es-ES" smtClean="0"/>
              <a:pPr>
                <a:spcBef>
                  <a:spcPct val="0"/>
                </a:spcBef>
              </a:pPr>
              <a:t>58</a:t>
            </a:fld>
            <a:endParaRPr lang="es-ES" altLang="es-E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61001CA-982F-43F9-9EA9-5C511687B0E8}" type="slidenum">
              <a:rPr lang="es-ES" altLang="es-ES"/>
              <a:pPr algn="r" eaLnBrk="1" hangingPunct="1">
                <a:spcBef>
                  <a:spcPct val="0"/>
                </a:spcBef>
              </a:pPr>
              <a:t>59</a:t>
            </a:fld>
            <a:endParaRPr lang="es-ES" altLang="es-E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F433DF-0914-4491-B35A-74B40DDCF7FD}" type="slidenum">
              <a:rPr lang="es-ES" altLang="es-ES" smtClean="0"/>
              <a:pPr>
                <a:spcBef>
                  <a:spcPct val="0"/>
                </a:spcBef>
              </a:pPr>
              <a:t>6</a:t>
            </a:fld>
            <a:endParaRPr lang="es-ES" altLang="es-E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2199C3-1F1D-4194-ADF3-A5FC4AC236A6}" type="slidenum">
              <a:rPr lang="es-ES" altLang="es-ES" smtClean="0"/>
              <a:pPr>
                <a:spcBef>
                  <a:spcPct val="0"/>
                </a:spcBef>
              </a:pPr>
              <a:t>60</a:t>
            </a:fld>
            <a:endParaRPr lang="es-ES" altLang="es-E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E80642F-BCF5-4399-BA42-E9EFDF241991}" type="slidenum">
              <a:rPr lang="es-ES" altLang="es-ES"/>
              <a:pPr algn="r" eaLnBrk="1" hangingPunct="1">
                <a:spcBef>
                  <a:spcPct val="0"/>
                </a:spcBef>
              </a:pPr>
              <a:t>61</a:t>
            </a:fld>
            <a:endParaRPr lang="es-ES" altLang="es-E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3DF2C7-E1BF-457C-9F90-FF4520F68686}" type="slidenum">
              <a:rPr lang="es-ES" altLang="es-ES" smtClean="0"/>
              <a:pPr>
                <a:spcBef>
                  <a:spcPct val="0"/>
                </a:spcBef>
              </a:pPr>
              <a:t>62</a:t>
            </a:fld>
            <a:endParaRPr lang="es-ES" altLang="es-E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85F6309-51A6-4CFF-A392-C579F1958F0C}" type="slidenum">
              <a:rPr lang="es-ES" altLang="es-ES"/>
              <a:pPr algn="r" eaLnBrk="1" hangingPunct="1">
                <a:spcBef>
                  <a:spcPct val="0"/>
                </a:spcBef>
              </a:pPr>
              <a:t>63</a:t>
            </a:fld>
            <a:endParaRPr lang="es-ES" altLang="es-E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45" tIns="45472" rIns="90945" bIns="4547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0C8E57-83CC-4CE5-89CD-9ECB862105FA}" type="slidenum">
              <a:rPr lang="es-ES" altLang="es-ES"/>
              <a:pPr algn="r" eaLnBrk="1" hangingPunct="1">
                <a:spcBef>
                  <a:spcPct val="0"/>
                </a:spcBef>
              </a:pPr>
              <a:t>64</a:t>
            </a:fld>
            <a:endParaRPr lang="es-ES" altLang="es-E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F3C788-0622-4E31-860A-7AEFD7BBD87D}" type="slidenum">
              <a:rPr lang="es-ES" altLang="es-ES" smtClean="0"/>
              <a:pPr>
                <a:spcBef>
                  <a:spcPct val="0"/>
                </a:spcBef>
              </a:pPr>
              <a:t>7</a:t>
            </a:fld>
            <a:endParaRPr lang="es-ES" altLang="es-E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24602A-2A57-4264-81F2-76B2BEF4C126}" type="slidenum">
              <a:rPr lang="es-ES" altLang="es-ES" smtClean="0"/>
              <a:pPr>
                <a:spcBef>
                  <a:spcPct val="0"/>
                </a:spcBef>
              </a:pPr>
              <a:t>8</a:t>
            </a:fld>
            <a:endParaRPr lang="es-ES" altLang="es-E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8050">
              <a:spcBef>
                <a:spcPct val="30000"/>
              </a:spcBef>
              <a:defRPr sz="1200">
                <a:solidFill>
                  <a:schemeClr val="tx1"/>
                </a:solidFill>
                <a:latin typeface="Arial" panose="020B0604020202020204" pitchFamily="34" charset="0"/>
              </a:defRPr>
            </a:lvl1pPr>
            <a:lvl2pPr marL="736600" indent="-282575" defTabSz="908050">
              <a:spcBef>
                <a:spcPct val="30000"/>
              </a:spcBef>
              <a:defRPr sz="1200">
                <a:solidFill>
                  <a:schemeClr val="tx1"/>
                </a:solidFill>
                <a:latin typeface="Arial" panose="020B0604020202020204" pitchFamily="34" charset="0"/>
              </a:defRPr>
            </a:lvl2pPr>
            <a:lvl3pPr marL="1133475" indent="-225425" defTabSz="908050">
              <a:spcBef>
                <a:spcPct val="30000"/>
              </a:spcBef>
              <a:defRPr sz="1200">
                <a:solidFill>
                  <a:schemeClr val="tx1"/>
                </a:solidFill>
                <a:latin typeface="Arial" panose="020B0604020202020204" pitchFamily="34" charset="0"/>
              </a:defRPr>
            </a:lvl3pPr>
            <a:lvl4pPr marL="1587500" indent="-225425" defTabSz="908050">
              <a:spcBef>
                <a:spcPct val="30000"/>
              </a:spcBef>
              <a:defRPr sz="1200">
                <a:solidFill>
                  <a:schemeClr val="tx1"/>
                </a:solidFill>
                <a:latin typeface="Arial" panose="020B0604020202020204" pitchFamily="34" charset="0"/>
              </a:defRPr>
            </a:lvl4pPr>
            <a:lvl5pPr marL="2041525" indent="-225425" defTabSz="908050">
              <a:spcBef>
                <a:spcPct val="30000"/>
              </a:spcBef>
              <a:defRPr sz="1200">
                <a:solidFill>
                  <a:schemeClr val="tx1"/>
                </a:solidFill>
                <a:latin typeface="Arial" panose="020B0604020202020204" pitchFamily="34" charset="0"/>
              </a:defRPr>
            </a:lvl5pPr>
            <a:lvl6pPr marL="2498725" indent="-225425" defTabSz="908050"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08050"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08050"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080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2B354A-8BB3-49D5-BF43-95A80FD2F989}" type="slidenum">
              <a:rPr lang="es-ES" altLang="es-ES" smtClean="0"/>
              <a:pPr>
                <a:spcBef>
                  <a:spcPct val="0"/>
                </a:spcBef>
              </a:pPr>
              <a:t>9</a:t>
            </a:fld>
            <a:endParaRPr lang="es-ES" altLang="es-E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_tradnl" altLang="es-E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0602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3409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3012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97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6166" name="Rectangle 22"/>
          <p:cNvSpPr>
            <a:spLocks noChangeArrowheads="1"/>
          </p:cNvSpPr>
          <p:nvPr userDrawn="1"/>
        </p:nvSpPr>
        <p:spPr bwMode="auto">
          <a:xfrm>
            <a:off x="3419475" y="115888"/>
            <a:ext cx="5616575" cy="1152525"/>
          </a:xfrm>
          <a:prstGeom prst="rect">
            <a:avLst/>
          </a:prstGeom>
          <a:solidFill>
            <a:schemeClr val="bg2">
              <a:lumMod val="20000"/>
              <a:lumOff val="80000"/>
            </a:schemeClr>
          </a:solidFill>
          <a:ln>
            <a:noFill/>
          </a:ln>
          <a:effectLst/>
        </p:spPr>
        <p:txBody>
          <a:bodyPr wrap="none" anchor="ctr"/>
          <a:lstStyle/>
          <a:p>
            <a:pPr eaLnBrk="1" hangingPunct="1">
              <a:defRPr/>
            </a:pPr>
            <a:endParaRPr lang="es-ES" b="1" dirty="0">
              <a:latin typeface="Arial" charset="0"/>
            </a:endParaRPr>
          </a:p>
        </p:txBody>
      </p:sp>
      <p:pic>
        <p:nvPicPr>
          <p:cNvPr id="1027" name="Imagen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50" y="115888"/>
            <a:ext cx="32083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3563938" y="333375"/>
            <a:ext cx="5329237" cy="692150"/>
          </a:xfrm>
          <a:prstGeom prst="rect">
            <a:avLst/>
          </a:prstGeom>
          <a:noFill/>
          <a:ln>
            <a:noFill/>
          </a:ln>
          <a:effectLst/>
        </p:spPr>
        <p:txBody>
          <a:bodyPr lIns="90000" tIns="90000" bIns="90000" anchor="ctr"/>
          <a:lstStyle>
            <a:defPPr>
              <a:defRPr lang="es-ES"/>
            </a:defPPr>
            <a:lvl1pPr algn="r" rtl="0" eaLnBrk="1" fontAlgn="base" hangingPunct="1">
              <a:spcBef>
                <a:spcPct val="0"/>
              </a:spcBef>
              <a:spcAft>
                <a:spcPct val="0"/>
              </a:spcAft>
              <a:defRPr b="1" kern="1200">
                <a:solidFill>
                  <a:srgbClr val="006600"/>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defRPr/>
            </a:pPr>
            <a:r>
              <a:rPr lang="es-ES" dirty="0">
                <a:solidFill>
                  <a:schemeClr val="tx1"/>
                </a:solidFill>
              </a:rPr>
              <a:t>Subdirección General de Gestión, Análisis e Innovación del Transporte Terrestre</a:t>
            </a:r>
            <a:endParaRPr lang="es-ES_tradnl"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050" name="Rectangle 4"/>
          <p:cNvSpPr>
            <a:spLocks noChangeArrowheads="1"/>
          </p:cNvSpPr>
          <p:nvPr userDrawn="1"/>
        </p:nvSpPr>
        <p:spPr bwMode="auto">
          <a:xfrm>
            <a:off x="1663700" y="0"/>
            <a:ext cx="7480300" cy="620713"/>
          </a:xfrm>
          <a:prstGeom prst="rect">
            <a:avLst/>
          </a:prstGeom>
          <a:gradFill rotWithShape="0">
            <a:gsLst>
              <a:gs pos="0">
                <a:schemeClr val="accent1"/>
              </a:gs>
              <a:gs pos="100000">
                <a:srgbClr val="8EAAAD"/>
              </a:gs>
            </a:gsLst>
            <a:lin ang="270000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S" altLang="es-ES" dirty="0">
              <a:solidFill>
                <a:srgbClr val="00B0F0"/>
              </a:solidFill>
            </a:endParaRPr>
          </a:p>
        </p:txBody>
      </p:sp>
      <p:pic>
        <p:nvPicPr>
          <p:cNvPr id="2051" name="Imagen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6637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1.emf"/><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33.e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37.emf"/><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pie de página"/>
          <p:cNvSpPr>
            <a:spLocks noGrp="1" noChangeArrowheads="1"/>
          </p:cNvSpPr>
          <p:nvPr>
            <p:ph type="ftr" sz="quarter" idx="4294967295"/>
          </p:nvPr>
        </p:nvSpPr>
        <p:spPr bwMode="auto">
          <a:xfrm>
            <a:off x="0" y="6318250"/>
            <a:ext cx="9144000" cy="539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rIns="36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s-ES_tradnl" altLang="es-ES" b="1" dirty="0" smtClean="0"/>
              <a:t>22 de marzo de 2022</a:t>
            </a:r>
            <a:endParaRPr lang="es-ES_tradnl" altLang="es-ES" b="1" dirty="0"/>
          </a:p>
        </p:txBody>
      </p:sp>
      <p:sp>
        <p:nvSpPr>
          <p:cNvPr id="3076" name="Rectangle 4"/>
          <p:cNvSpPr>
            <a:spLocks noChangeArrowheads="1"/>
          </p:cNvSpPr>
          <p:nvPr/>
        </p:nvSpPr>
        <p:spPr bwMode="auto">
          <a:xfrm>
            <a:off x="576263" y="1844675"/>
            <a:ext cx="7991475" cy="3429000"/>
          </a:xfrm>
          <a:prstGeom prst="rect">
            <a:avLst/>
          </a:prstGeom>
          <a:noFill/>
          <a:ln>
            <a:noFill/>
          </a:ln>
        </p:spPr>
        <p:txBody>
          <a:bodyPr lIns="360000" tIns="360000" rIns="360000" bIns="36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5000"/>
              </a:lnSpc>
              <a:defRPr/>
            </a:pPr>
            <a:r>
              <a:rPr lang="es-ES_tradnl" altLang="es-ES" sz="3600" b="1" dirty="0">
                <a:solidFill>
                  <a:schemeClr val="accent2">
                    <a:lumMod val="60000"/>
                    <a:lumOff val="40000"/>
                  </a:schemeClr>
                </a:solidFill>
              </a:rPr>
              <a:t>Observatorios de Costes, Precios y Actividad del Transporte de Mercancías por Carretera</a:t>
            </a:r>
          </a:p>
        </p:txBody>
      </p:sp>
      <p:sp>
        <p:nvSpPr>
          <p:cNvPr id="4" name="Line 3"/>
          <p:cNvSpPr>
            <a:spLocks noChangeShapeType="1"/>
          </p:cNvSpPr>
          <p:nvPr/>
        </p:nvSpPr>
        <p:spPr bwMode="auto">
          <a:xfrm>
            <a:off x="323850" y="6318250"/>
            <a:ext cx="8459788" cy="0"/>
          </a:xfrm>
          <a:prstGeom prst="line">
            <a:avLst/>
          </a:prstGeom>
          <a:ln w="28575">
            <a:headEnd/>
            <a:tailEnd/>
          </a:ln>
        </p:spPr>
        <p:style>
          <a:lnRef idx="1">
            <a:schemeClr val="dk1"/>
          </a:lnRef>
          <a:fillRef idx="0">
            <a:schemeClr val="dk1"/>
          </a:fillRef>
          <a:effectRef idx="0">
            <a:schemeClr val="dk1"/>
          </a:effectRef>
          <a:fontRef idx="minor">
            <a:schemeClr val="tx1"/>
          </a:fontRef>
        </p:style>
        <p:txBody>
          <a:bodyPr/>
          <a:lstStyle/>
          <a:p>
            <a:pPr>
              <a:defRPr/>
            </a:pPr>
            <a:endParaRPr lang="es-E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0825" y="1196975"/>
            <a:ext cx="864235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1065213" indent="-34290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 typeface="Tahoma" panose="020B0604030504040204" pitchFamily="34" charset="0"/>
              <a:buNone/>
            </a:pPr>
            <a:r>
              <a:rPr lang="es-ES" altLang="es-ES" sz="2400" u="sng" dirty="0">
                <a:solidFill>
                  <a:srgbClr val="000000"/>
                </a:solidFill>
              </a:rPr>
              <a:t>Incremento de los costes</a:t>
            </a:r>
            <a:r>
              <a:rPr lang="es-ES" altLang="es-ES" sz="2400" dirty="0">
                <a:solidFill>
                  <a:srgbClr val="000000"/>
                </a:solidFill>
              </a:rPr>
              <a:t>:</a:t>
            </a:r>
          </a:p>
          <a:p>
            <a:pPr algn="just" eaLnBrk="1" hangingPunct="1">
              <a:lnSpc>
                <a:spcPct val="110000"/>
              </a:lnSpc>
              <a:spcBef>
                <a:spcPct val="15000"/>
              </a:spcBef>
              <a:spcAft>
                <a:spcPct val="15000"/>
              </a:spcAft>
              <a:buSzPct val="80000"/>
              <a:buFont typeface="Tahoma" panose="020B0604030504040204" pitchFamily="34" charset="0"/>
              <a:buNone/>
            </a:pPr>
            <a:endParaRPr lang="es-ES" altLang="es-ES" sz="1000" dirty="0">
              <a:solidFill>
                <a:srgbClr val="000000"/>
              </a:solidFill>
            </a:endParaRPr>
          </a:p>
          <a:p>
            <a:pPr algn="just" eaLnBrk="1" hangingPunct="1">
              <a:lnSpc>
                <a:spcPct val="110000"/>
              </a:lnSpc>
              <a:spcBef>
                <a:spcPct val="15000"/>
              </a:spcBef>
              <a:spcAft>
                <a:spcPct val="15000"/>
              </a:spcAft>
              <a:buSzPct val="80000"/>
              <a:buFontTx/>
              <a:buBlip>
                <a:blip r:embed="rId3"/>
              </a:buBlip>
            </a:pPr>
            <a:r>
              <a:rPr lang="es-ES" altLang="es-ES" sz="2400" dirty="0"/>
              <a:t>En la especialidad más habitual, </a:t>
            </a:r>
            <a:r>
              <a:rPr lang="es-ES" altLang="es-ES" sz="2400" dirty="0">
                <a:solidFill>
                  <a:srgbClr val="6600FF"/>
                </a:solidFill>
              </a:rPr>
              <a:t>articulado de carga general</a:t>
            </a:r>
            <a:r>
              <a:rPr lang="es-ES" altLang="es-ES" sz="2400" dirty="0"/>
              <a:t>, los costes </a:t>
            </a:r>
            <a:r>
              <a:rPr lang="es-ES" altLang="es-ES" sz="2400" dirty="0" smtClean="0"/>
              <a:t>han </a:t>
            </a:r>
            <a:r>
              <a:rPr lang="es-ES" altLang="es-ES" sz="2400" dirty="0"/>
              <a:t>variado lo siguiente:</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smtClean="0"/>
              <a:t>Trimestral </a:t>
            </a:r>
            <a:r>
              <a:rPr lang="es-ES" altLang="es-ES" sz="2000" dirty="0"/>
              <a:t>un </a:t>
            </a:r>
            <a:r>
              <a:rPr lang="es-ES" altLang="es-ES" sz="2000" dirty="0" smtClean="0"/>
              <a:t>1,6%.</a:t>
            </a:r>
            <a:endParaRPr lang="es-ES" altLang="es-ES" sz="2000" dirty="0"/>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smtClean="0"/>
              <a:t>Semestral </a:t>
            </a:r>
            <a:r>
              <a:rPr lang="es-ES" altLang="es-ES" sz="2000" dirty="0"/>
              <a:t>un </a:t>
            </a:r>
            <a:r>
              <a:rPr lang="es-ES" altLang="es-ES" sz="2000" dirty="0" smtClean="0"/>
              <a:t>4,1%.</a:t>
            </a:r>
            <a:endParaRPr lang="es-ES" altLang="es-ES" sz="2000" dirty="0"/>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smtClean="0"/>
              <a:t>Interanual </a:t>
            </a:r>
            <a:r>
              <a:rPr lang="es-ES" altLang="es-ES" sz="2000" dirty="0"/>
              <a:t>un </a:t>
            </a:r>
            <a:r>
              <a:rPr lang="es-ES" altLang="es-ES" sz="2000" dirty="0" smtClean="0"/>
              <a:t>9,5%.</a:t>
            </a:r>
            <a:endParaRPr lang="es-ES" altLang="es-ES" sz="2000" dirty="0"/>
          </a:p>
        </p:txBody>
      </p:sp>
      <p:sp>
        <p:nvSpPr>
          <p:cNvPr id="23555"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Incremento de los costes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0825" y="1196975"/>
            <a:ext cx="8642350"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1065213" indent="-34290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t>En el </a:t>
            </a:r>
            <a:r>
              <a:rPr lang="es-ES" altLang="es-ES" sz="2400" dirty="0">
                <a:solidFill>
                  <a:srgbClr val="6600FF"/>
                </a:solidFill>
              </a:rPr>
              <a:t>resto de especialidades</a:t>
            </a:r>
            <a:r>
              <a:rPr lang="es-ES" altLang="es-ES" sz="2400" dirty="0"/>
              <a:t> las variaciones de los costes anuales oscilan entre:</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El </a:t>
            </a:r>
            <a:r>
              <a:rPr lang="es-ES" altLang="es-ES" sz="2000" dirty="0" smtClean="0"/>
              <a:t>1,5% </a:t>
            </a:r>
            <a:r>
              <a:rPr lang="es-ES" altLang="es-ES" sz="2000" dirty="0"/>
              <a:t>(trimestral), </a:t>
            </a:r>
            <a:r>
              <a:rPr lang="es-ES" altLang="es-ES" sz="2000" dirty="0" smtClean="0"/>
              <a:t>4,5% </a:t>
            </a:r>
            <a:r>
              <a:rPr lang="es-ES" altLang="es-ES" sz="2000" dirty="0"/>
              <a:t>(semestral) y </a:t>
            </a:r>
            <a:r>
              <a:rPr lang="es-ES" altLang="es-ES" sz="2000" dirty="0" smtClean="0"/>
              <a:t>10,4% </a:t>
            </a:r>
            <a:r>
              <a:rPr lang="es-ES" altLang="es-ES" sz="2000" dirty="0"/>
              <a:t>(interanual) en el “tren de carretera” (una de las especialidades donde el coste en combustible tiene mayor peso en los costes).</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El </a:t>
            </a:r>
            <a:r>
              <a:rPr lang="es-ES" altLang="es-ES" sz="2000" dirty="0" smtClean="0"/>
              <a:t>0,6% </a:t>
            </a:r>
            <a:r>
              <a:rPr lang="es-ES" altLang="es-ES" sz="2000" dirty="0"/>
              <a:t>(trimestral), </a:t>
            </a:r>
            <a:r>
              <a:rPr lang="es-ES" altLang="es-ES" sz="2000" dirty="0" smtClean="0"/>
              <a:t>2% </a:t>
            </a:r>
            <a:r>
              <a:rPr lang="es-ES" altLang="es-ES" sz="2000" dirty="0"/>
              <a:t>(semestral) y </a:t>
            </a:r>
            <a:r>
              <a:rPr lang="es-ES" altLang="es-ES" sz="2000" dirty="0" smtClean="0"/>
              <a:t>4% </a:t>
            </a:r>
            <a:r>
              <a:rPr lang="es-ES" altLang="es-ES" sz="2000" dirty="0"/>
              <a:t>(interanual) en la “furgoneta” (especialidad con el menor peso en los costes del coste en combustible y con el mayor peso del coste de personal).</a:t>
            </a:r>
          </a:p>
        </p:txBody>
      </p:sp>
      <p:sp>
        <p:nvSpPr>
          <p:cNvPr id="25603"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Incremento de los costes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1412875"/>
            <a:ext cx="8642350"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t>En el </a:t>
            </a:r>
            <a:r>
              <a:rPr lang="es-ES" altLang="es-ES" sz="2400" dirty="0">
                <a:solidFill>
                  <a:srgbClr val="6600FF"/>
                </a:solidFill>
              </a:rPr>
              <a:t>articulado de carga general</a:t>
            </a:r>
            <a:r>
              <a:rPr lang="es-ES" altLang="es-ES" sz="2400" dirty="0"/>
              <a:t>:</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400" dirty="0">
                <a:solidFill>
                  <a:srgbClr val="6600FF"/>
                </a:solidFill>
              </a:rPr>
              <a:t>El incremento trimestral del coste de combustible es el responsable del </a:t>
            </a:r>
            <a:r>
              <a:rPr lang="es-ES" altLang="es-ES" sz="2400" dirty="0" smtClean="0">
                <a:solidFill>
                  <a:srgbClr val="6600FF"/>
                </a:solidFill>
              </a:rPr>
              <a:t>52,1% </a:t>
            </a:r>
            <a:r>
              <a:rPr lang="es-ES" altLang="es-ES" sz="2400" dirty="0">
                <a:solidFill>
                  <a:srgbClr val="6600FF"/>
                </a:solidFill>
              </a:rPr>
              <a:t>del incremento de los costes trimestrales. El coste de la financiación es un </a:t>
            </a:r>
            <a:r>
              <a:rPr lang="es-ES" altLang="es-ES" sz="2400" dirty="0" smtClean="0">
                <a:solidFill>
                  <a:srgbClr val="6600FF"/>
                </a:solidFill>
              </a:rPr>
              <a:t>26,2% </a:t>
            </a:r>
            <a:r>
              <a:rPr lang="es-ES" altLang="es-ES" sz="2400" dirty="0">
                <a:solidFill>
                  <a:srgbClr val="6600FF"/>
                </a:solidFill>
              </a:rPr>
              <a:t>del </a:t>
            </a:r>
            <a:r>
              <a:rPr lang="es-ES" altLang="es-ES" sz="2400" dirty="0" smtClean="0">
                <a:solidFill>
                  <a:srgbClr val="6600FF"/>
                </a:solidFill>
              </a:rPr>
              <a:t>mismo. Los </a:t>
            </a:r>
            <a:r>
              <a:rPr lang="es-ES" altLang="es-ES" sz="2400" dirty="0">
                <a:solidFill>
                  <a:srgbClr val="6600FF"/>
                </a:solidFill>
              </a:rPr>
              <a:t>costes indirectos son un 6,1% del mismo. </a:t>
            </a:r>
            <a:r>
              <a:rPr lang="es-ES" altLang="es-ES" sz="2400" dirty="0" smtClean="0">
                <a:solidFill>
                  <a:srgbClr val="6600FF"/>
                </a:solidFill>
              </a:rPr>
              <a:t>El </a:t>
            </a:r>
            <a:r>
              <a:rPr lang="es-ES" altLang="es-ES" sz="2400" dirty="0">
                <a:solidFill>
                  <a:srgbClr val="6600FF"/>
                </a:solidFill>
              </a:rPr>
              <a:t>coste de la amortización es un </a:t>
            </a:r>
            <a:r>
              <a:rPr lang="es-ES" altLang="es-ES" sz="2400" dirty="0" smtClean="0">
                <a:solidFill>
                  <a:srgbClr val="6600FF"/>
                </a:solidFill>
              </a:rPr>
              <a:t>6% </a:t>
            </a:r>
            <a:r>
              <a:rPr lang="es-ES" altLang="es-ES" sz="2400" dirty="0">
                <a:solidFill>
                  <a:srgbClr val="6600FF"/>
                </a:solidFill>
              </a:rPr>
              <a:t>del mismo. El coste de los neumáticos es un </a:t>
            </a:r>
            <a:r>
              <a:rPr lang="es-ES" altLang="es-ES" sz="2400" dirty="0" smtClean="0">
                <a:solidFill>
                  <a:srgbClr val="6600FF"/>
                </a:solidFill>
              </a:rPr>
              <a:t>6,4% </a:t>
            </a:r>
            <a:r>
              <a:rPr lang="es-ES" altLang="es-ES" sz="2400" dirty="0">
                <a:solidFill>
                  <a:srgbClr val="6600FF"/>
                </a:solidFill>
              </a:rPr>
              <a:t>del mismo. </a:t>
            </a:r>
            <a:r>
              <a:rPr lang="es-ES" altLang="es-ES" sz="2400" dirty="0"/>
              <a:t>El resto de costes tienen contribuciones trimestrales más pequeñas.</a:t>
            </a:r>
            <a:endParaRPr lang="es-ES" altLang="es-ES" sz="2400" dirty="0">
              <a:solidFill>
                <a:srgbClr val="6600FF"/>
              </a:solidFill>
            </a:endParaRPr>
          </a:p>
        </p:txBody>
      </p:sp>
      <p:sp>
        <p:nvSpPr>
          <p:cNvPr id="27651"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Incremento de los costes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50825" y="1412875"/>
            <a:ext cx="86423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lvl="1" algn="just" eaLnBrk="1" hangingPunct="1">
              <a:lnSpc>
                <a:spcPct val="90000"/>
              </a:lnSpc>
              <a:spcBef>
                <a:spcPct val="15000"/>
              </a:spcBef>
              <a:spcAft>
                <a:spcPct val="15000"/>
              </a:spcAft>
              <a:buSzPct val="80000"/>
              <a:buFontTx/>
              <a:buBlip>
                <a:blip r:embed="rId3"/>
              </a:buBlip>
            </a:pPr>
            <a:r>
              <a:rPr lang="es-ES" altLang="es-ES" sz="2400" dirty="0">
                <a:solidFill>
                  <a:srgbClr val="6600FF"/>
                </a:solidFill>
              </a:rPr>
              <a:t>El incremento interanual del coste de combustible es el responsable del </a:t>
            </a:r>
            <a:r>
              <a:rPr lang="es-ES" altLang="es-ES" sz="2400" dirty="0" smtClean="0">
                <a:solidFill>
                  <a:srgbClr val="6600FF"/>
                </a:solidFill>
              </a:rPr>
              <a:t>82,2% </a:t>
            </a:r>
            <a:r>
              <a:rPr lang="es-ES" altLang="es-ES" sz="2400" dirty="0">
                <a:solidFill>
                  <a:srgbClr val="6600FF"/>
                </a:solidFill>
              </a:rPr>
              <a:t>del incremento de los costes interanuales. Los costes indirectos son un 6,1% del mismo.</a:t>
            </a:r>
            <a:r>
              <a:rPr lang="es-ES" altLang="es-ES" sz="2400" dirty="0"/>
              <a:t> </a:t>
            </a:r>
            <a:r>
              <a:rPr lang="es-ES" altLang="es-ES" sz="2400" dirty="0">
                <a:solidFill>
                  <a:srgbClr val="6600FF"/>
                </a:solidFill>
              </a:rPr>
              <a:t>El coste de personal y dietas es un </a:t>
            </a:r>
            <a:r>
              <a:rPr lang="es-ES" altLang="es-ES" sz="2400" dirty="0" smtClean="0">
                <a:solidFill>
                  <a:srgbClr val="6600FF"/>
                </a:solidFill>
              </a:rPr>
              <a:t>3,4% </a:t>
            </a:r>
            <a:r>
              <a:rPr lang="es-ES" altLang="es-ES" sz="2400" dirty="0">
                <a:solidFill>
                  <a:srgbClr val="6600FF"/>
                </a:solidFill>
              </a:rPr>
              <a:t>del mismo. El coste de la financiación es un </a:t>
            </a:r>
            <a:r>
              <a:rPr lang="es-ES" altLang="es-ES" sz="2400" dirty="0" smtClean="0">
                <a:solidFill>
                  <a:srgbClr val="6600FF"/>
                </a:solidFill>
              </a:rPr>
              <a:t>-0,3% </a:t>
            </a:r>
            <a:r>
              <a:rPr lang="es-ES" altLang="es-ES" sz="2400" dirty="0">
                <a:solidFill>
                  <a:srgbClr val="6600FF"/>
                </a:solidFill>
              </a:rPr>
              <a:t>del </a:t>
            </a:r>
            <a:r>
              <a:rPr lang="es-ES" altLang="es-ES" sz="2400" dirty="0" smtClean="0">
                <a:solidFill>
                  <a:srgbClr val="6600FF"/>
                </a:solidFill>
              </a:rPr>
              <a:t>mismo. </a:t>
            </a:r>
            <a:r>
              <a:rPr lang="es-ES" altLang="es-ES" sz="2400" dirty="0">
                <a:solidFill>
                  <a:srgbClr val="6600FF"/>
                </a:solidFill>
              </a:rPr>
              <a:t>El coste de la amortización es un </a:t>
            </a:r>
            <a:r>
              <a:rPr lang="es-ES" altLang="es-ES" sz="2400" dirty="0" smtClean="0">
                <a:solidFill>
                  <a:srgbClr val="6600FF"/>
                </a:solidFill>
              </a:rPr>
              <a:t>2,4</a:t>
            </a:r>
            <a:r>
              <a:rPr lang="es-ES" altLang="es-ES" sz="2400" dirty="0">
                <a:solidFill>
                  <a:srgbClr val="6600FF"/>
                </a:solidFill>
              </a:rPr>
              <a:t>% del mismo. El coste de los seguros es un </a:t>
            </a:r>
            <a:r>
              <a:rPr lang="es-ES" altLang="es-ES" sz="2400" dirty="0" smtClean="0">
                <a:solidFill>
                  <a:srgbClr val="6600FF"/>
                </a:solidFill>
              </a:rPr>
              <a:t>1,3% </a:t>
            </a:r>
            <a:r>
              <a:rPr lang="es-ES" altLang="es-ES" sz="2400" dirty="0">
                <a:solidFill>
                  <a:srgbClr val="6600FF"/>
                </a:solidFill>
              </a:rPr>
              <a:t>del mismo. El coste de los neumáticos es un </a:t>
            </a:r>
            <a:r>
              <a:rPr lang="es-ES" altLang="es-ES" sz="2400" dirty="0" smtClean="0">
                <a:solidFill>
                  <a:srgbClr val="6600FF"/>
                </a:solidFill>
              </a:rPr>
              <a:t>2,1</a:t>
            </a:r>
            <a:r>
              <a:rPr lang="es-ES" altLang="es-ES" sz="2400" dirty="0">
                <a:solidFill>
                  <a:srgbClr val="6600FF"/>
                </a:solidFill>
              </a:rPr>
              <a:t>% del mismo. </a:t>
            </a:r>
            <a:r>
              <a:rPr lang="es-ES" altLang="es-ES" sz="2400" dirty="0"/>
              <a:t>El resto de costes tienen contribuciones anuales más pequeñas.</a:t>
            </a:r>
          </a:p>
        </p:txBody>
      </p:sp>
      <p:sp>
        <p:nvSpPr>
          <p:cNvPr id="29699"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Incremento de los costes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dirty="0" smtClean="0">
                <a:solidFill>
                  <a:srgbClr val="FFFF00"/>
                </a:solidFill>
              </a:rPr>
              <a:t>Variación </a:t>
            </a:r>
            <a:r>
              <a:rPr lang="es-ES_tradnl" altLang="es-ES" sz="2400" b="1" dirty="0">
                <a:solidFill>
                  <a:srgbClr val="FFFF00"/>
                </a:solidFill>
              </a:rPr>
              <a:t>de los costes</a:t>
            </a:r>
          </a:p>
        </p:txBody>
      </p:sp>
      <p:pic>
        <p:nvPicPr>
          <p:cNvPr id="3" name="Imagen 2"/>
          <p:cNvPicPr>
            <a:picLocks noChangeAspect="1"/>
          </p:cNvPicPr>
          <p:nvPr/>
        </p:nvPicPr>
        <p:blipFill>
          <a:blip r:embed="rId3"/>
          <a:stretch>
            <a:fillRect/>
          </a:stretch>
        </p:blipFill>
        <p:spPr>
          <a:xfrm>
            <a:off x="1043609" y="603278"/>
            <a:ext cx="7776864" cy="6228121"/>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Incremento de los costes</a:t>
            </a:r>
          </a:p>
        </p:txBody>
      </p:sp>
      <p:pic>
        <p:nvPicPr>
          <p:cNvPr id="3" name="Imagen 2"/>
          <p:cNvPicPr>
            <a:picLocks noChangeAspect="1"/>
          </p:cNvPicPr>
          <p:nvPr/>
        </p:nvPicPr>
        <p:blipFill>
          <a:blip r:embed="rId3"/>
          <a:stretch>
            <a:fillRect/>
          </a:stretch>
        </p:blipFill>
        <p:spPr>
          <a:xfrm>
            <a:off x="1115616" y="705058"/>
            <a:ext cx="7777559" cy="6129416"/>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Evolución de los índices de costes</a:t>
            </a:r>
          </a:p>
        </p:txBody>
      </p:sp>
      <p:graphicFrame>
        <p:nvGraphicFramePr>
          <p:cNvPr id="3" name="Objeto 2"/>
          <p:cNvGraphicFramePr>
            <a:graphicFrameLocks noChangeAspect="1"/>
          </p:cNvGraphicFramePr>
          <p:nvPr>
            <p:extLst>
              <p:ext uri="{D42A27DB-BD31-4B8C-83A1-F6EECF244321}">
                <p14:modId xmlns:p14="http://schemas.microsoft.com/office/powerpoint/2010/main" val="4280372998"/>
              </p:ext>
            </p:extLst>
          </p:nvPr>
        </p:nvGraphicFramePr>
        <p:xfrm>
          <a:off x="1187624" y="661318"/>
          <a:ext cx="6840760" cy="6114646"/>
        </p:xfrm>
        <a:graphic>
          <a:graphicData uri="http://schemas.openxmlformats.org/presentationml/2006/ole">
            <mc:AlternateContent xmlns:mc="http://schemas.openxmlformats.org/markup-compatibility/2006">
              <mc:Choice xmlns:v="urn:schemas-microsoft-com:vml" Requires="v">
                <p:oleObj spid="_x0000_s1038" name="Hoja de cálculo" r:id="rId4" imgW="8086825" imgH="7229368" progId="Excel.Sheet.12">
                  <p:embed/>
                </p:oleObj>
              </mc:Choice>
              <mc:Fallback>
                <p:oleObj name="Hoja de cálculo" r:id="rId4" imgW="8086825" imgH="7229368" progId="Excel.Sheet.12">
                  <p:embed/>
                  <p:pic>
                    <p:nvPicPr>
                      <p:cNvPr id="0" name=""/>
                      <p:cNvPicPr/>
                      <p:nvPr/>
                    </p:nvPicPr>
                    <p:blipFill>
                      <a:blip r:embed="rId5"/>
                      <a:stretch>
                        <a:fillRect/>
                      </a:stretch>
                    </p:blipFill>
                    <p:spPr>
                      <a:xfrm>
                        <a:off x="1187624" y="661318"/>
                        <a:ext cx="6840760" cy="6114646"/>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Evolución de los índices de costes</a:t>
            </a:r>
          </a:p>
        </p:txBody>
      </p:sp>
      <p:graphicFrame>
        <p:nvGraphicFramePr>
          <p:cNvPr id="3" name="Objeto 2"/>
          <p:cNvGraphicFramePr>
            <a:graphicFrameLocks noChangeAspect="1"/>
          </p:cNvGraphicFramePr>
          <p:nvPr>
            <p:extLst>
              <p:ext uri="{D42A27DB-BD31-4B8C-83A1-F6EECF244321}">
                <p14:modId xmlns:p14="http://schemas.microsoft.com/office/powerpoint/2010/main" val="847872014"/>
              </p:ext>
            </p:extLst>
          </p:nvPr>
        </p:nvGraphicFramePr>
        <p:xfrm>
          <a:off x="1496048" y="620713"/>
          <a:ext cx="6820368" cy="6226869"/>
        </p:xfrm>
        <a:graphic>
          <a:graphicData uri="http://schemas.openxmlformats.org/presentationml/2006/ole">
            <mc:AlternateContent xmlns:mc="http://schemas.openxmlformats.org/markup-compatibility/2006">
              <mc:Choice xmlns:v="urn:schemas-microsoft-com:vml" Requires="v">
                <p:oleObj spid="_x0000_s2062" name="Hoja de cálculo" r:id="rId4" imgW="8086825" imgH="7381850" progId="Excel.Sheet.12">
                  <p:embed/>
                </p:oleObj>
              </mc:Choice>
              <mc:Fallback>
                <p:oleObj name="Hoja de cálculo" r:id="rId4" imgW="8086825" imgH="7381850" progId="Excel.Sheet.12">
                  <p:embed/>
                  <p:pic>
                    <p:nvPicPr>
                      <p:cNvPr id="0" name=""/>
                      <p:cNvPicPr/>
                      <p:nvPr/>
                    </p:nvPicPr>
                    <p:blipFill>
                      <a:blip r:embed="rId5"/>
                      <a:stretch>
                        <a:fillRect/>
                      </a:stretch>
                    </p:blipFill>
                    <p:spPr>
                      <a:xfrm>
                        <a:off x="1496048" y="620713"/>
                        <a:ext cx="6820368" cy="6226869"/>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Evolución de los costes</a:t>
            </a:r>
          </a:p>
        </p:txBody>
      </p:sp>
      <p:pic>
        <p:nvPicPr>
          <p:cNvPr id="2" name="Imagen 1"/>
          <p:cNvPicPr>
            <a:picLocks noChangeAspect="1"/>
          </p:cNvPicPr>
          <p:nvPr/>
        </p:nvPicPr>
        <p:blipFill>
          <a:blip r:embed="rId3"/>
          <a:stretch>
            <a:fillRect/>
          </a:stretch>
        </p:blipFill>
        <p:spPr>
          <a:xfrm>
            <a:off x="1101686" y="1124744"/>
            <a:ext cx="7286737" cy="4838326"/>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34950" y="1196975"/>
            <a:ext cx="864235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t>A 31 de </a:t>
            </a:r>
            <a:r>
              <a:rPr lang="es-ES" altLang="es-ES" sz="2400" dirty="0" smtClean="0"/>
              <a:t>enero </a:t>
            </a:r>
            <a:r>
              <a:rPr lang="es-ES" altLang="es-ES" sz="2400" dirty="0"/>
              <a:t>de </a:t>
            </a:r>
            <a:r>
              <a:rPr lang="es-ES" altLang="es-ES" sz="2400" dirty="0" smtClean="0"/>
              <a:t>2022 </a:t>
            </a:r>
            <a:r>
              <a:rPr lang="es-ES" altLang="es-ES" sz="2400" dirty="0"/>
              <a:t>el </a:t>
            </a:r>
            <a:r>
              <a:rPr lang="es-ES" altLang="es-ES" sz="2400" dirty="0" smtClean="0">
                <a:solidFill>
                  <a:srgbClr val="6600FF"/>
                </a:solidFill>
              </a:rPr>
              <a:t>32,8%</a:t>
            </a:r>
            <a:r>
              <a:rPr lang="es-ES" altLang="es-ES" sz="2400" dirty="0" smtClean="0"/>
              <a:t> </a:t>
            </a:r>
            <a:r>
              <a:rPr lang="es-ES" altLang="es-ES" sz="2400" dirty="0"/>
              <a:t>de los costes del </a:t>
            </a:r>
            <a:r>
              <a:rPr lang="es-ES" altLang="es-ES" sz="2400" dirty="0">
                <a:solidFill>
                  <a:srgbClr val="6600FF"/>
                </a:solidFill>
              </a:rPr>
              <a:t>vehículo articulado de carga general</a:t>
            </a:r>
            <a:r>
              <a:rPr lang="es-ES" altLang="es-ES" sz="2400" dirty="0"/>
              <a:t> corresponden al </a:t>
            </a:r>
            <a:r>
              <a:rPr lang="es-ES" altLang="es-ES" sz="2400" dirty="0">
                <a:solidFill>
                  <a:srgbClr val="6600FF"/>
                </a:solidFill>
              </a:rPr>
              <a:t>coste de personal y dietas</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smtClean="0">
                <a:solidFill>
                  <a:srgbClr val="6600FF"/>
                </a:solidFill>
              </a:rPr>
              <a:t>31,3%</a:t>
            </a:r>
            <a:r>
              <a:rPr lang="es-ES" altLang="es-ES" sz="2400" dirty="0" smtClean="0"/>
              <a:t> </a:t>
            </a:r>
            <a:r>
              <a:rPr lang="es-ES" altLang="es-ES" sz="2400" dirty="0"/>
              <a:t>de los costes corresponden al </a:t>
            </a:r>
            <a:r>
              <a:rPr lang="es-ES" altLang="es-ES" sz="2400" dirty="0">
                <a:solidFill>
                  <a:srgbClr val="6600FF"/>
                </a:solidFill>
              </a:rPr>
              <a:t>coste de combustible</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smtClean="0">
                <a:solidFill>
                  <a:srgbClr val="6600FF"/>
                </a:solidFill>
              </a:rPr>
              <a:t>11,7%</a:t>
            </a:r>
            <a:r>
              <a:rPr lang="es-ES" altLang="es-ES" sz="2400" dirty="0" smtClean="0"/>
              <a:t> </a:t>
            </a:r>
            <a:r>
              <a:rPr lang="es-ES" altLang="es-ES" sz="2400" dirty="0"/>
              <a:t>de los costes corresponden al </a:t>
            </a:r>
            <a:r>
              <a:rPr lang="es-ES" altLang="es-ES" sz="2400" dirty="0">
                <a:solidFill>
                  <a:srgbClr val="6600FF"/>
                </a:solidFill>
              </a:rPr>
              <a:t>coste de amortización</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a:solidFill>
                  <a:srgbClr val="6600FF"/>
                </a:solidFill>
              </a:rPr>
              <a:t>6,1%</a:t>
            </a:r>
            <a:r>
              <a:rPr lang="es-ES" altLang="es-ES" sz="2400" dirty="0"/>
              <a:t> de los costes corresponden a los </a:t>
            </a:r>
            <a:r>
              <a:rPr lang="es-ES" altLang="es-ES" sz="2400" dirty="0">
                <a:solidFill>
                  <a:srgbClr val="6600FF"/>
                </a:solidFill>
              </a:rPr>
              <a:t>costes indirectos</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a:solidFill>
                  <a:srgbClr val="6600FF"/>
                </a:solidFill>
              </a:rPr>
              <a:t>4,7%</a:t>
            </a:r>
            <a:r>
              <a:rPr lang="es-ES" altLang="es-ES" sz="2400" dirty="0"/>
              <a:t> de los costes corresponden al </a:t>
            </a:r>
            <a:r>
              <a:rPr lang="es-ES" altLang="es-ES" sz="2400" dirty="0">
                <a:solidFill>
                  <a:srgbClr val="6600FF"/>
                </a:solidFill>
              </a:rPr>
              <a:t>coste de seguros</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a:solidFill>
                  <a:srgbClr val="6600FF"/>
                </a:solidFill>
              </a:rPr>
              <a:t>4,1%</a:t>
            </a:r>
            <a:r>
              <a:rPr lang="es-ES" altLang="es-ES" sz="2400" dirty="0"/>
              <a:t> de los costes corresponden al </a:t>
            </a:r>
            <a:r>
              <a:rPr lang="es-ES" altLang="es-ES" sz="2400" dirty="0">
                <a:solidFill>
                  <a:srgbClr val="6600FF"/>
                </a:solidFill>
              </a:rPr>
              <a:t>coste de neumáticos</a:t>
            </a:r>
            <a:r>
              <a:rPr lang="es-ES" altLang="es-ES" sz="2400" dirty="0"/>
              <a:t>.</a:t>
            </a:r>
          </a:p>
        </p:txBody>
      </p:sp>
      <p:sp>
        <p:nvSpPr>
          <p:cNvPr id="41987"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Distribución de los costes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971550" y="1916113"/>
            <a:ext cx="7200900"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5000"/>
              </a:lnSpc>
            </a:pPr>
            <a:r>
              <a:rPr lang="es-ES_tradnl" altLang="es-ES" sz="3600" b="1" dirty="0">
                <a:solidFill>
                  <a:srgbClr val="32AF7D"/>
                </a:solidFill>
              </a:rPr>
              <a:t>Observatorio de Costes del Transporte de Mercancías por Carretera</a:t>
            </a:r>
          </a:p>
          <a:p>
            <a:pPr algn="ctr" eaLnBrk="1" hangingPunct="1">
              <a:lnSpc>
                <a:spcPct val="125000"/>
              </a:lnSpc>
            </a:pPr>
            <a:endParaRPr lang="es-ES_tradnl" altLang="es-ES" sz="2400" b="1" dirty="0">
              <a:solidFill>
                <a:srgbClr val="32AF7D"/>
              </a:solidFill>
            </a:endParaRPr>
          </a:p>
          <a:p>
            <a:pPr algn="ctr" eaLnBrk="1" hangingPunct="1">
              <a:lnSpc>
                <a:spcPct val="125000"/>
              </a:lnSpc>
            </a:pPr>
            <a:r>
              <a:rPr lang="es-ES_tradnl" altLang="es-ES" sz="2400" b="1" dirty="0">
                <a:solidFill>
                  <a:srgbClr val="32AF7D"/>
                </a:solidFill>
              </a:rPr>
              <a:t>(actualización a </a:t>
            </a:r>
            <a:r>
              <a:rPr lang="es-ES_tradnl" altLang="es-ES" sz="2400" b="1" dirty="0" smtClean="0">
                <a:solidFill>
                  <a:srgbClr val="32AF7D"/>
                </a:solidFill>
              </a:rPr>
              <a:t>31-1-2022)</a:t>
            </a:r>
            <a:endParaRPr lang="es-ES_tradnl" altLang="es-ES" sz="2400" b="1" dirty="0">
              <a:solidFill>
                <a:srgbClr val="32AF7D"/>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50825" y="1196975"/>
            <a:ext cx="8642350" cy="419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smtClean="0">
                <a:solidFill>
                  <a:srgbClr val="6600FF"/>
                </a:solidFill>
              </a:rPr>
              <a:t>2,7%</a:t>
            </a:r>
            <a:r>
              <a:rPr lang="es-ES" altLang="es-ES" sz="2400" dirty="0" smtClean="0"/>
              <a:t> </a:t>
            </a:r>
            <a:r>
              <a:rPr lang="es-ES" altLang="es-ES" sz="2400" dirty="0"/>
              <a:t>de los costes corresponden al </a:t>
            </a:r>
            <a:r>
              <a:rPr lang="es-ES" altLang="es-ES" sz="2400" dirty="0">
                <a:solidFill>
                  <a:srgbClr val="6600FF"/>
                </a:solidFill>
              </a:rPr>
              <a:t>coste de reparaciones</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smtClean="0">
                <a:solidFill>
                  <a:srgbClr val="6600FF"/>
                </a:solidFill>
              </a:rPr>
              <a:t>1,9%</a:t>
            </a:r>
            <a:r>
              <a:rPr lang="es-ES" altLang="es-ES" sz="2400" dirty="0" smtClean="0"/>
              <a:t> </a:t>
            </a:r>
            <a:r>
              <a:rPr lang="es-ES" altLang="es-ES" sz="2400" dirty="0"/>
              <a:t>de los costes corresponden al </a:t>
            </a:r>
            <a:r>
              <a:rPr lang="es-ES" altLang="es-ES" sz="2400" dirty="0">
                <a:solidFill>
                  <a:srgbClr val="6600FF"/>
                </a:solidFill>
              </a:rPr>
              <a:t>coste de financiación</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a:solidFill>
                  <a:srgbClr val="6600FF"/>
                </a:solidFill>
              </a:rPr>
              <a:t>1,5%</a:t>
            </a:r>
            <a:r>
              <a:rPr lang="es-ES" altLang="es-ES" sz="2400" dirty="0"/>
              <a:t> de los costes corresponden a los </a:t>
            </a:r>
            <a:r>
              <a:rPr lang="es-ES" altLang="es-ES" sz="2400" dirty="0">
                <a:solidFill>
                  <a:srgbClr val="6600FF"/>
                </a:solidFill>
              </a:rPr>
              <a:t>peajes</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a:solidFill>
                  <a:srgbClr val="6600FF"/>
                </a:solidFill>
              </a:rPr>
              <a:t>1,4%</a:t>
            </a:r>
            <a:r>
              <a:rPr lang="es-ES" altLang="es-ES" sz="2400" dirty="0"/>
              <a:t> de los costes corresponden al </a:t>
            </a:r>
            <a:r>
              <a:rPr lang="es-ES" altLang="es-ES" sz="2400" dirty="0">
                <a:solidFill>
                  <a:srgbClr val="6600FF"/>
                </a:solidFill>
              </a:rPr>
              <a:t>coste de mantenimiento</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a:t>
            </a:r>
            <a:r>
              <a:rPr lang="es-ES" altLang="es-ES" sz="2400" dirty="0">
                <a:solidFill>
                  <a:srgbClr val="6600FF"/>
                </a:solidFill>
              </a:rPr>
              <a:t>1,3%</a:t>
            </a:r>
            <a:r>
              <a:rPr lang="es-ES" altLang="es-ES" sz="2400" dirty="0"/>
              <a:t> de los costes corresponden al consumo de </a:t>
            </a:r>
            <a:r>
              <a:rPr lang="es-ES" altLang="es-ES" sz="2400" dirty="0">
                <a:solidFill>
                  <a:srgbClr val="6600FF"/>
                </a:solidFill>
              </a:rPr>
              <a:t>disolución de urea</a:t>
            </a:r>
            <a:r>
              <a:rPr lang="es-ES" altLang="es-ES" sz="2400" dirty="0"/>
              <a:t>.</a:t>
            </a:r>
          </a:p>
        </p:txBody>
      </p:sp>
      <p:sp>
        <p:nvSpPr>
          <p:cNvPr id="44035"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Distribución de los costes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50825" y="1196975"/>
            <a:ext cx="864235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a:t>El </a:t>
            </a:r>
            <a:r>
              <a:rPr lang="es-ES" altLang="es-ES" sz="2400">
                <a:solidFill>
                  <a:srgbClr val="6600FF"/>
                </a:solidFill>
              </a:rPr>
              <a:t>0,6%</a:t>
            </a:r>
            <a:r>
              <a:rPr lang="es-ES" altLang="es-ES" sz="2400"/>
              <a:t> de los costes corresponden a los </a:t>
            </a:r>
            <a:r>
              <a:rPr lang="es-ES" altLang="es-ES" sz="2400">
                <a:solidFill>
                  <a:srgbClr val="6600FF"/>
                </a:solidFill>
              </a:rPr>
              <a:t>costes fiscales</a:t>
            </a:r>
            <a:r>
              <a:rPr lang="es-ES" altLang="es-ES" sz="2400"/>
              <a:t>. El Impuesto Especial sobre Hidrocarburos está incluido en el coste de combustible. El Impuesto sobre las Primas de Seguros está incluido en el coste de los seguros.</a:t>
            </a:r>
          </a:p>
        </p:txBody>
      </p:sp>
      <p:sp>
        <p:nvSpPr>
          <p:cNvPr id="46083"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Distribución de los costes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Distribución de los costes</a:t>
            </a:r>
          </a:p>
        </p:txBody>
      </p:sp>
      <p:graphicFrame>
        <p:nvGraphicFramePr>
          <p:cNvPr id="2" name="Objeto 1"/>
          <p:cNvGraphicFramePr>
            <a:graphicFrameLocks noChangeAspect="1"/>
          </p:cNvGraphicFramePr>
          <p:nvPr>
            <p:extLst>
              <p:ext uri="{D42A27DB-BD31-4B8C-83A1-F6EECF244321}">
                <p14:modId xmlns:p14="http://schemas.microsoft.com/office/powerpoint/2010/main" val="1912007508"/>
              </p:ext>
            </p:extLst>
          </p:nvPr>
        </p:nvGraphicFramePr>
        <p:xfrm>
          <a:off x="107504" y="1614503"/>
          <a:ext cx="8928991" cy="4334777"/>
        </p:xfrm>
        <a:graphic>
          <a:graphicData uri="http://schemas.openxmlformats.org/presentationml/2006/ole">
            <mc:AlternateContent xmlns:mc="http://schemas.openxmlformats.org/markup-compatibility/2006">
              <mc:Choice xmlns:v="urn:schemas-microsoft-com:vml" Requires="v">
                <p:oleObj spid="_x0000_s3086" name="Hoja de cálculo" r:id="rId4" imgW="7867690" imgH="3819510" progId="Excel.Sheet.12">
                  <p:embed/>
                </p:oleObj>
              </mc:Choice>
              <mc:Fallback>
                <p:oleObj name="Hoja de cálculo" r:id="rId4" imgW="7867690" imgH="3819510" progId="Excel.Sheet.12">
                  <p:embed/>
                  <p:pic>
                    <p:nvPicPr>
                      <p:cNvPr id="0" name=""/>
                      <p:cNvPicPr/>
                      <p:nvPr/>
                    </p:nvPicPr>
                    <p:blipFill>
                      <a:blip r:embed="rId5"/>
                      <a:stretch>
                        <a:fillRect/>
                      </a:stretch>
                    </p:blipFill>
                    <p:spPr>
                      <a:xfrm>
                        <a:off x="107504" y="1614503"/>
                        <a:ext cx="8928991" cy="4334777"/>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Distribución de los costes</a:t>
            </a:r>
          </a:p>
        </p:txBody>
      </p:sp>
      <p:pic>
        <p:nvPicPr>
          <p:cNvPr id="2" name="Imagen 1"/>
          <p:cNvPicPr>
            <a:picLocks noChangeAspect="1"/>
          </p:cNvPicPr>
          <p:nvPr/>
        </p:nvPicPr>
        <p:blipFill>
          <a:blip r:embed="rId3"/>
          <a:stretch>
            <a:fillRect/>
          </a:stretch>
        </p:blipFill>
        <p:spPr>
          <a:xfrm>
            <a:off x="179512" y="764704"/>
            <a:ext cx="8852159" cy="5907536"/>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84213" y="1916113"/>
            <a:ext cx="77755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5000"/>
              </a:lnSpc>
            </a:pPr>
            <a:r>
              <a:rPr lang="es-ES_tradnl" altLang="es-ES" sz="3600" b="1" dirty="0">
                <a:solidFill>
                  <a:srgbClr val="32AF7D"/>
                </a:solidFill>
              </a:rPr>
              <a:t>Observatorio de Precios del Transporte de Mercancías por Carretera en Vehículos Pesados</a:t>
            </a:r>
          </a:p>
          <a:p>
            <a:pPr algn="ctr" eaLnBrk="1" hangingPunct="1">
              <a:lnSpc>
                <a:spcPct val="125000"/>
              </a:lnSpc>
            </a:pPr>
            <a:endParaRPr lang="es-ES_tradnl" altLang="es-ES" sz="2400" b="1" dirty="0">
              <a:solidFill>
                <a:srgbClr val="32AF7D"/>
              </a:solidFill>
            </a:endParaRPr>
          </a:p>
          <a:p>
            <a:pPr algn="ctr" eaLnBrk="1" hangingPunct="1">
              <a:lnSpc>
                <a:spcPct val="125000"/>
              </a:lnSpc>
            </a:pPr>
            <a:r>
              <a:rPr lang="es-ES_tradnl" altLang="es-ES" sz="2400" b="1" dirty="0" smtClean="0">
                <a:solidFill>
                  <a:srgbClr val="32AF7D"/>
                </a:solidFill>
              </a:rPr>
              <a:t>(cuarto </a:t>
            </a:r>
            <a:r>
              <a:rPr lang="es-ES_tradnl" altLang="es-ES" sz="2400" b="1" dirty="0">
                <a:solidFill>
                  <a:srgbClr val="32AF7D"/>
                </a:solidFill>
              </a:rPr>
              <a:t>trimestre de 2021)</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79388" y="1196975"/>
            <a:ext cx="86423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a:buFont typeface="Arial" panose="020B0604020202020204" pitchFamily="34" charset="0"/>
              <a:buChar char="•"/>
            </a:pPr>
            <a:r>
              <a:rPr lang="es-ES" sz="2400" dirty="0"/>
              <a:t>En el cuarto trimestre de 2021</a:t>
            </a:r>
            <a:r>
              <a:rPr lang="x-none" sz="2400" dirty="0"/>
              <a:t> los precios, sin IVA y por kilómetro en carga, aumentaron respecto al trimestre anterior para</a:t>
            </a:r>
            <a:r>
              <a:rPr lang="es-ES" sz="2400" dirty="0"/>
              <a:t> todos los rangos de distancia considerados</a:t>
            </a:r>
            <a:r>
              <a:rPr lang="es-ES" sz="2400" dirty="0" smtClean="0"/>
              <a:t>.</a:t>
            </a:r>
          </a:p>
          <a:p>
            <a:pPr marL="0" indent="0" algn="just"/>
            <a:endParaRPr lang="es-ES" sz="2400" dirty="0"/>
          </a:p>
          <a:p>
            <a:pPr algn="just">
              <a:buFont typeface="Arial" panose="020B0604020202020204" pitchFamily="34" charset="0"/>
              <a:buChar char="•"/>
            </a:pPr>
            <a:r>
              <a:rPr lang="es-ES" sz="2400" dirty="0"/>
              <a:t>La variación del precio medio, sin IVA y por kilómetro en carga, en el cuarto trimestre de 2021, sobre el precio del mismo trimestre de 2020, fue de 4,1% para las distancias de 50 a 100 km y de -2% para las distancias menores de 50 km.</a:t>
            </a:r>
            <a:endParaRPr lang="es-ES" altLang="es-ES" sz="2400" dirty="0">
              <a:solidFill>
                <a:srgbClr val="6600FF"/>
              </a:solidFill>
            </a:endParaRPr>
          </a:p>
        </p:txBody>
      </p:sp>
      <p:sp>
        <p:nvSpPr>
          <p:cNvPr id="54275"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Evolución de los precios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Evolución de los precios</a:t>
            </a:r>
          </a:p>
        </p:txBody>
      </p:sp>
      <p:graphicFrame>
        <p:nvGraphicFramePr>
          <p:cNvPr id="4" name="Objeto 3"/>
          <p:cNvGraphicFramePr>
            <a:graphicFrameLocks noChangeAspect="1"/>
          </p:cNvGraphicFramePr>
          <p:nvPr>
            <p:extLst>
              <p:ext uri="{D42A27DB-BD31-4B8C-83A1-F6EECF244321}">
                <p14:modId xmlns:p14="http://schemas.microsoft.com/office/powerpoint/2010/main" val="1636821381"/>
              </p:ext>
            </p:extLst>
          </p:nvPr>
        </p:nvGraphicFramePr>
        <p:xfrm>
          <a:off x="323527" y="640725"/>
          <a:ext cx="8620447" cy="6244659"/>
        </p:xfrm>
        <a:graphic>
          <a:graphicData uri="http://schemas.openxmlformats.org/presentationml/2006/ole">
            <mc:AlternateContent xmlns:mc="http://schemas.openxmlformats.org/markup-compatibility/2006">
              <mc:Choice xmlns:v="urn:schemas-microsoft-com:vml" Requires="v">
                <p:oleObj spid="_x0000_s4110" name="Hoja de cálculo habilitada para macros" r:id="rId4" imgW="8743910" imgH="6333988" progId="Excel.SheetMacroEnabled.12">
                  <p:embed/>
                </p:oleObj>
              </mc:Choice>
              <mc:Fallback>
                <p:oleObj name="Hoja de cálculo habilitada para macros" r:id="rId4" imgW="8743910" imgH="6333988" progId="Excel.SheetMacroEnabled.12">
                  <p:embed/>
                  <p:pic>
                    <p:nvPicPr>
                      <p:cNvPr id="0" name=""/>
                      <p:cNvPicPr/>
                      <p:nvPr/>
                    </p:nvPicPr>
                    <p:blipFill>
                      <a:blip r:embed="rId5"/>
                      <a:stretch>
                        <a:fillRect/>
                      </a:stretch>
                    </p:blipFill>
                    <p:spPr>
                      <a:xfrm>
                        <a:off x="323527" y="640725"/>
                        <a:ext cx="8620447" cy="6244659"/>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Evolución de los precios</a:t>
            </a:r>
          </a:p>
        </p:txBody>
      </p:sp>
      <p:pic>
        <p:nvPicPr>
          <p:cNvPr id="2" name="Imagen 1"/>
          <p:cNvPicPr>
            <a:picLocks noChangeAspect="1"/>
          </p:cNvPicPr>
          <p:nvPr/>
        </p:nvPicPr>
        <p:blipFill>
          <a:blip r:embed="rId3"/>
          <a:stretch>
            <a:fillRect/>
          </a:stretch>
        </p:blipFill>
        <p:spPr>
          <a:xfrm>
            <a:off x="310526" y="849476"/>
            <a:ext cx="8522947" cy="5675868"/>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79388" y="1196975"/>
            <a:ext cx="8642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buFont typeface="Arial" panose="020B0604020202020204" pitchFamily="34" charset="0"/>
              <a:buChar char="•"/>
            </a:pPr>
            <a:r>
              <a:rPr lang="es-ES" sz="2400" dirty="0"/>
              <a:t>En el cuarto trimestre de 2021 los precios aumentaron en todos los casos considerados, los costes también aumentaron.</a:t>
            </a:r>
          </a:p>
        </p:txBody>
      </p:sp>
      <p:sp>
        <p:nvSpPr>
          <p:cNvPr id="60419"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Comparación precios-costes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Comparación precios-costes</a:t>
            </a:r>
          </a:p>
        </p:txBody>
      </p:sp>
      <p:graphicFrame>
        <p:nvGraphicFramePr>
          <p:cNvPr id="3" name="Objeto 2"/>
          <p:cNvGraphicFramePr>
            <a:graphicFrameLocks noChangeAspect="1"/>
          </p:cNvGraphicFramePr>
          <p:nvPr>
            <p:extLst>
              <p:ext uri="{D42A27DB-BD31-4B8C-83A1-F6EECF244321}">
                <p14:modId xmlns:p14="http://schemas.microsoft.com/office/powerpoint/2010/main" val="1459432890"/>
              </p:ext>
            </p:extLst>
          </p:nvPr>
        </p:nvGraphicFramePr>
        <p:xfrm>
          <a:off x="1400720" y="624485"/>
          <a:ext cx="5763568" cy="6233515"/>
        </p:xfrm>
        <a:graphic>
          <a:graphicData uri="http://schemas.openxmlformats.org/presentationml/2006/ole">
            <mc:AlternateContent xmlns:mc="http://schemas.openxmlformats.org/markup-compatibility/2006">
              <mc:Choice xmlns:v="urn:schemas-microsoft-com:vml" Requires="v">
                <p:oleObj spid="_x0000_s5134" name="Hoja de cálculo habilitada para macros" r:id="rId4" imgW="7724915" imgH="8353308" progId="Excel.SheetMacroEnabled.12">
                  <p:embed/>
                </p:oleObj>
              </mc:Choice>
              <mc:Fallback>
                <p:oleObj name="Hoja de cálculo habilitada para macros" r:id="rId4" imgW="7724915" imgH="8353308" progId="Excel.SheetMacroEnabled.12">
                  <p:embed/>
                  <p:pic>
                    <p:nvPicPr>
                      <p:cNvPr id="0" name=""/>
                      <p:cNvPicPr/>
                      <p:nvPr/>
                    </p:nvPicPr>
                    <p:blipFill>
                      <a:blip r:embed="rId5"/>
                      <a:stretch>
                        <a:fillRect/>
                      </a:stretch>
                    </p:blipFill>
                    <p:spPr>
                      <a:xfrm>
                        <a:off x="1400720" y="624485"/>
                        <a:ext cx="5763568" cy="6233515"/>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0825" y="764704"/>
            <a:ext cx="8642350" cy="632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 typeface="Tahoma" panose="020B0604030504040204" pitchFamily="34" charset="0"/>
              <a:buNone/>
            </a:pPr>
            <a:r>
              <a:rPr lang="es-ES" altLang="es-ES" sz="2400" u="sng" dirty="0">
                <a:solidFill>
                  <a:srgbClr val="000000"/>
                </a:solidFill>
              </a:rPr>
              <a:t>Variaciones de los índices de actualización</a:t>
            </a:r>
            <a:r>
              <a:rPr lang="es-ES" altLang="es-ES" sz="2400" dirty="0">
                <a:solidFill>
                  <a:srgbClr val="000000"/>
                </a:solidFill>
              </a:rPr>
              <a:t>:</a:t>
            </a:r>
          </a:p>
          <a:p>
            <a:pPr algn="just" eaLnBrk="1" hangingPunct="1">
              <a:lnSpc>
                <a:spcPct val="110000"/>
              </a:lnSpc>
              <a:spcBef>
                <a:spcPct val="15000"/>
              </a:spcBef>
              <a:spcAft>
                <a:spcPct val="15000"/>
              </a:spcAft>
              <a:buSzPct val="80000"/>
              <a:buFontTx/>
              <a:buBlip>
                <a:blip r:embed="rId3"/>
              </a:buBlip>
            </a:pPr>
            <a:r>
              <a:rPr lang="es-ES" altLang="es-ES" sz="2400" dirty="0" smtClean="0"/>
              <a:t>El </a:t>
            </a:r>
            <a:r>
              <a:rPr lang="es-ES" altLang="es-ES" sz="2400" dirty="0">
                <a:solidFill>
                  <a:srgbClr val="6600FF"/>
                </a:solidFill>
              </a:rPr>
              <a:t>precio del gasóleo (sin IVA) </a:t>
            </a:r>
            <a:r>
              <a:rPr lang="es-ES" altLang="es-ES" sz="2400" dirty="0"/>
              <a:t>ha variado de </a:t>
            </a:r>
            <a:r>
              <a:rPr lang="es-ES" altLang="es-ES" sz="2400" dirty="0" smtClean="0"/>
              <a:t>octubre a enero de 2022 </a:t>
            </a:r>
            <a:r>
              <a:rPr lang="es-ES" altLang="es-ES" sz="2400" dirty="0"/>
              <a:t>un </a:t>
            </a:r>
            <a:r>
              <a:rPr lang="es-ES" altLang="es-ES" sz="2400" dirty="0" smtClean="0"/>
              <a:t>2,4%, </a:t>
            </a:r>
            <a:r>
              <a:rPr lang="es-ES" altLang="es-ES" sz="2400" dirty="0"/>
              <a:t>y un </a:t>
            </a:r>
            <a:r>
              <a:rPr lang="es-ES" altLang="es-ES" sz="2400" dirty="0" smtClean="0"/>
              <a:t>26,5% </a:t>
            </a:r>
            <a:r>
              <a:rPr lang="es-ES" altLang="es-ES" sz="2400" dirty="0"/>
              <a:t>de </a:t>
            </a:r>
            <a:r>
              <a:rPr lang="es-ES" altLang="es-ES" sz="2400" dirty="0" smtClean="0"/>
              <a:t>enero </a:t>
            </a:r>
            <a:r>
              <a:rPr lang="es-ES" altLang="es-ES" sz="2400" dirty="0"/>
              <a:t>de </a:t>
            </a:r>
            <a:r>
              <a:rPr lang="es-ES" altLang="es-ES" sz="2400" dirty="0" smtClean="0"/>
              <a:t>2021 </a:t>
            </a:r>
            <a:r>
              <a:rPr lang="es-ES" altLang="es-ES" sz="2400" dirty="0"/>
              <a:t>a </a:t>
            </a:r>
            <a:r>
              <a:rPr lang="es-ES" altLang="es-ES" sz="2400" dirty="0" smtClean="0"/>
              <a:t>enero </a:t>
            </a:r>
            <a:r>
              <a:rPr lang="es-ES" altLang="es-ES" sz="2400" dirty="0"/>
              <a:t>de </a:t>
            </a:r>
            <a:r>
              <a:rPr lang="es-ES" altLang="es-ES" sz="2400" dirty="0" smtClean="0"/>
              <a:t>2022.</a:t>
            </a:r>
            <a:endParaRPr lang="es-ES" altLang="es-ES" sz="2400" dirty="0"/>
          </a:p>
          <a:p>
            <a:pPr algn="just" eaLnBrk="1" hangingPunct="1">
              <a:lnSpc>
                <a:spcPct val="110000"/>
              </a:lnSpc>
              <a:spcBef>
                <a:spcPct val="15000"/>
              </a:spcBef>
              <a:spcAft>
                <a:spcPct val="15000"/>
              </a:spcAft>
              <a:buSzPct val="80000"/>
              <a:buFont typeface="Arial" panose="020B0604020202020204" pitchFamily="34" charset="0"/>
              <a:buBlip>
                <a:blip r:embed="rId3"/>
              </a:buBlip>
            </a:pPr>
            <a:r>
              <a:rPr lang="es-ES" altLang="es-ES" sz="2400" dirty="0"/>
              <a:t>El </a:t>
            </a:r>
            <a:r>
              <a:rPr lang="es-ES" altLang="es-ES" sz="2400" dirty="0">
                <a:solidFill>
                  <a:srgbClr val="6600FF"/>
                </a:solidFill>
              </a:rPr>
              <a:t>coste de personal y dietas</a:t>
            </a:r>
            <a:r>
              <a:rPr lang="es-ES" altLang="es-ES" sz="2400" dirty="0"/>
              <a:t> se </a:t>
            </a:r>
            <a:r>
              <a:rPr lang="es-ES" altLang="es-ES" sz="2400" dirty="0" smtClean="0"/>
              <a:t>incrementó un </a:t>
            </a:r>
            <a:r>
              <a:rPr lang="es-ES" altLang="es-ES" sz="2400" dirty="0"/>
              <a:t>0,9% al realizarse la actualización </a:t>
            </a:r>
            <a:r>
              <a:rPr lang="es-ES" altLang="es-ES" sz="2400" dirty="0" smtClean="0"/>
              <a:t>anual.</a:t>
            </a:r>
          </a:p>
          <a:p>
            <a:pPr algn="just" eaLnBrk="1" hangingPunct="1">
              <a:lnSpc>
                <a:spcPct val="110000"/>
              </a:lnSpc>
              <a:spcBef>
                <a:spcPct val="15000"/>
              </a:spcBef>
              <a:spcAft>
                <a:spcPct val="15000"/>
              </a:spcAft>
              <a:buSzPct val="80000"/>
              <a:buFont typeface="Arial" panose="020B0604020202020204" pitchFamily="34" charset="0"/>
              <a:buBlip>
                <a:blip r:embed="rId3"/>
              </a:buBlip>
            </a:pPr>
            <a:r>
              <a:rPr lang="es-ES" altLang="es-ES" sz="2400" dirty="0" smtClean="0"/>
              <a:t>La variación entre el </a:t>
            </a:r>
            <a:r>
              <a:rPr lang="es-ES" altLang="es-ES" sz="2400" dirty="0">
                <a:solidFill>
                  <a:srgbClr val="6600FF"/>
                </a:solidFill>
              </a:rPr>
              <a:t>tipo de interés de "nuevas operaciones en préstamos y créditos de hasta 1 millón de euros para sociedades no financieras" más un diferencial del 1</a:t>
            </a:r>
            <a:r>
              <a:rPr lang="es-ES" altLang="es-ES" sz="2400" dirty="0" smtClean="0">
                <a:solidFill>
                  <a:srgbClr val="6600FF"/>
                </a:solidFill>
              </a:rPr>
              <a:t>% y el  t</a:t>
            </a:r>
            <a:r>
              <a:rPr lang="es-ES" sz="2400" dirty="0" smtClean="0">
                <a:solidFill>
                  <a:srgbClr val="6600FF"/>
                </a:solidFill>
              </a:rPr>
              <a:t>ipo </a:t>
            </a:r>
            <a:r>
              <a:rPr lang="es-ES" sz="2400" dirty="0">
                <a:solidFill>
                  <a:srgbClr val="6600FF"/>
                </a:solidFill>
              </a:rPr>
              <a:t>de interés de "nuevas operaciones en préstamos y créditos de hasta 250,000 euros para sociedades no financieras" más un diferencial del 1% </a:t>
            </a:r>
            <a:r>
              <a:rPr lang="es-ES" altLang="es-ES" sz="2400" dirty="0" smtClean="0"/>
              <a:t>ha </a:t>
            </a:r>
            <a:r>
              <a:rPr lang="es-ES" altLang="es-ES" sz="2400" dirty="0"/>
              <a:t>variado </a:t>
            </a:r>
            <a:r>
              <a:rPr lang="es-ES" altLang="es-ES" sz="2400" dirty="0" smtClean="0"/>
              <a:t>un -24,6% de octubre a enero de 2022, </a:t>
            </a:r>
            <a:r>
              <a:rPr lang="es-ES" altLang="es-ES" sz="2400" dirty="0"/>
              <a:t>y un </a:t>
            </a:r>
            <a:r>
              <a:rPr lang="es-ES" altLang="es-ES" sz="2400" dirty="0" smtClean="0"/>
              <a:t>-3,1% </a:t>
            </a:r>
            <a:r>
              <a:rPr lang="es-ES" altLang="es-ES" sz="2400" dirty="0"/>
              <a:t>de </a:t>
            </a:r>
            <a:r>
              <a:rPr lang="es-ES" altLang="es-ES" sz="2400" dirty="0" smtClean="0"/>
              <a:t>enero </a:t>
            </a:r>
            <a:r>
              <a:rPr lang="es-ES" altLang="es-ES" sz="2400" dirty="0"/>
              <a:t>de </a:t>
            </a:r>
            <a:r>
              <a:rPr lang="es-ES" altLang="es-ES" sz="2400" dirty="0" smtClean="0"/>
              <a:t>2021 </a:t>
            </a:r>
            <a:r>
              <a:rPr lang="es-ES" altLang="es-ES" sz="2400" dirty="0"/>
              <a:t>a </a:t>
            </a:r>
            <a:r>
              <a:rPr lang="es-ES" altLang="es-ES" sz="2400" dirty="0" smtClean="0"/>
              <a:t>enero </a:t>
            </a:r>
            <a:r>
              <a:rPr lang="es-ES" altLang="es-ES" sz="2400" dirty="0"/>
              <a:t>de </a:t>
            </a:r>
            <a:r>
              <a:rPr lang="es-ES" altLang="es-ES" sz="2400" dirty="0" smtClean="0"/>
              <a:t>2022.</a:t>
            </a:r>
            <a:endParaRPr lang="es-ES" altLang="es-ES" sz="2400" dirty="0"/>
          </a:p>
        </p:txBody>
      </p:sp>
      <p:sp>
        <p:nvSpPr>
          <p:cNvPr id="9219"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Índices de actualización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Comparación precios-costes</a:t>
            </a:r>
          </a:p>
        </p:txBody>
      </p:sp>
      <p:pic>
        <p:nvPicPr>
          <p:cNvPr id="2" name="Imagen 1"/>
          <p:cNvPicPr>
            <a:picLocks noChangeAspect="1"/>
          </p:cNvPicPr>
          <p:nvPr/>
        </p:nvPicPr>
        <p:blipFill>
          <a:blip r:embed="rId3"/>
          <a:stretch>
            <a:fillRect/>
          </a:stretch>
        </p:blipFill>
        <p:spPr>
          <a:xfrm>
            <a:off x="539552" y="842318"/>
            <a:ext cx="8151055" cy="5755034"/>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Comparación precios-costes</a:t>
            </a:r>
          </a:p>
        </p:txBody>
      </p:sp>
      <p:graphicFrame>
        <p:nvGraphicFramePr>
          <p:cNvPr id="2" name="Objeto 1"/>
          <p:cNvGraphicFramePr>
            <a:graphicFrameLocks noChangeAspect="1"/>
          </p:cNvGraphicFramePr>
          <p:nvPr>
            <p:extLst>
              <p:ext uri="{D42A27DB-BD31-4B8C-83A1-F6EECF244321}">
                <p14:modId xmlns:p14="http://schemas.microsoft.com/office/powerpoint/2010/main" val="2379707348"/>
              </p:ext>
            </p:extLst>
          </p:nvPr>
        </p:nvGraphicFramePr>
        <p:xfrm>
          <a:off x="1948310" y="620713"/>
          <a:ext cx="5792042" cy="6201433"/>
        </p:xfrm>
        <a:graphic>
          <a:graphicData uri="http://schemas.openxmlformats.org/presentationml/2006/ole">
            <mc:AlternateContent xmlns:mc="http://schemas.openxmlformats.org/markup-compatibility/2006">
              <mc:Choice xmlns:v="urn:schemas-microsoft-com:vml" Requires="v">
                <p:oleObj spid="_x0000_s6157" name="Hoja de cálculo habilitada para macros" r:id="rId4" imgW="7800955" imgH="8353308" progId="Excel.SheetMacroEnabled.12">
                  <p:embed/>
                </p:oleObj>
              </mc:Choice>
              <mc:Fallback>
                <p:oleObj name="Hoja de cálculo habilitada para macros" r:id="rId4" imgW="7800955" imgH="8353308" progId="Excel.SheetMacroEnabled.12">
                  <p:embed/>
                  <p:pic>
                    <p:nvPicPr>
                      <p:cNvPr id="0" name=""/>
                      <p:cNvPicPr/>
                      <p:nvPr/>
                    </p:nvPicPr>
                    <p:blipFill>
                      <a:blip r:embed="rId5"/>
                      <a:stretch>
                        <a:fillRect/>
                      </a:stretch>
                    </p:blipFill>
                    <p:spPr>
                      <a:xfrm>
                        <a:off x="1948310" y="620713"/>
                        <a:ext cx="5792042" cy="6201433"/>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Comparación precios-costes</a:t>
            </a:r>
          </a:p>
        </p:txBody>
      </p:sp>
      <p:pic>
        <p:nvPicPr>
          <p:cNvPr id="4" name="Imagen 3"/>
          <p:cNvPicPr>
            <a:picLocks noChangeAspect="1"/>
          </p:cNvPicPr>
          <p:nvPr/>
        </p:nvPicPr>
        <p:blipFill>
          <a:blip r:embed="rId3"/>
          <a:stretch>
            <a:fillRect/>
          </a:stretch>
        </p:blipFill>
        <p:spPr>
          <a:xfrm>
            <a:off x="301382" y="778963"/>
            <a:ext cx="8541236" cy="5962405"/>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684213" y="1844675"/>
            <a:ext cx="777557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5000"/>
              </a:lnSpc>
            </a:pPr>
            <a:r>
              <a:rPr lang="es-ES_tradnl" altLang="es-ES" sz="3600" b="1" dirty="0">
                <a:solidFill>
                  <a:srgbClr val="32AF7D"/>
                </a:solidFill>
              </a:rPr>
              <a:t>Observatorio de la Actividad del Transporte de Mercancías por Carretera en Vehículos Pesados</a:t>
            </a:r>
          </a:p>
          <a:p>
            <a:pPr algn="ctr" eaLnBrk="1" hangingPunct="1">
              <a:lnSpc>
                <a:spcPct val="125000"/>
              </a:lnSpc>
            </a:pPr>
            <a:endParaRPr lang="es-ES_tradnl" altLang="es-ES" sz="2400" b="1" dirty="0">
              <a:solidFill>
                <a:srgbClr val="32AF7D"/>
              </a:solidFill>
            </a:endParaRPr>
          </a:p>
          <a:p>
            <a:pPr algn="ctr" eaLnBrk="1" hangingPunct="1">
              <a:lnSpc>
                <a:spcPct val="125000"/>
              </a:lnSpc>
            </a:pPr>
            <a:r>
              <a:rPr lang="es-ES_tradnl" altLang="es-ES" sz="2400" b="1" dirty="0">
                <a:solidFill>
                  <a:srgbClr val="32AF7D"/>
                </a:solidFill>
              </a:rPr>
              <a:t>(datos del </a:t>
            </a:r>
            <a:r>
              <a:rPr lang="es-ES_tradnl" altLang="es-ES" sz="2400" b="1" dirty="0" smtClean="0">
                <a:solidFill>
                  <a:srgbClr val="32AF7D"/>
                </a:solidFill>
              </a:rPr>
              <a:t>cuarto </a:t>
            </a:r>
            <a:r>
              <a:rPr lang="es-ES_tradnl" altLang="es-ES" sz="2400" b="1" dirty="0">
                <a:solidFill>
                  <a:srgbClr val="32AF7D"/>
                </a:solidFill>
              </a:rPr>
              <a:t>trimestre de 2021)</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50825" y="620713"/>
            <a:ext cx="8642350" cy="633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t>En 2020 la actividad en el servicio público disminuyó bastante, la crisis del COVID-19 afectó sobre todo a la actividad del segundo y tercer trimestre.</a:t>
            </a:r>
          </a:p>
          <a:p>
            <a:pPr algn="just" eaLnBrk="1" hangingPunct="1">
              <a:lnSpc>
                <a:spcPct val="110000"/>
              </a:lnSpc>
              <a:spcBef>
                <a:spcPct val="15000"/>
              </a:spcBef>
              <a:spcAft>
                <a:spcPct val="15000"/>
              </a:spcAft>
              <a:buSzPct val="80000"/>
              <a:buFontTx/>
              <a:buBlip>
                <a:blip r:embed="rId3"/>
              </a:buBlip>
            </a:pPr>
            <a:r>
              <a:rPr lang="es-ES" altLang="es-ES" sz="2400" dirty="0"/>
              <a:t>En el primer trimestre de 2021 la variación de la actividad, respecto al mismo periodo del año anterior, fue positiva y aumentó en comparación a los valores del trimestre anterior.</a:t>
            </a:r>
          </a:p>
          <a:p>
            <a:pPr algn="just" eaLnBrk="1" hangingPunct="1">
              <a:lnSpc>
                <a:spcPct val="110000"/>
              </a:lnSpc>
              <a:spcBef>
                <a:spcPct val="15000"/>
              </a:spcBef>
              <a:spcAft>
                <a:spcPct val="15000"/>
              </a:spcAft>
              <a:buSzPct val="80000"/>
              <a:buFontTx/>
              <a:buBlip>
                <a:blip r:embed="rId3"/>
              </a:buBlip>
            </a:pPr>
            <a:r>
              <a:rPr lang="es-ES" altLang="es-ES" sz="2400" dirty="0"/>
              <a:t>En el segundo trimestre de 2021 la variación de la actividad, respecto al mismo periodo del año anterior, presenta porcentajes muy altos y aumenta en comparación a los valores del trimestre anterior. Estos fortísimos incrementos son debidos, en la mayor parte, al fuerte descenso de la actividad en el segundo trimestre de 2020 durante el estado de alarma por la pandemia de la COVID-19.</a:t>
            </a:r>
          </a:p>
        </p:txBody>
      </p:sp>
      <p:sp>
        <p:nvSpPr>
          <p:cNvPr id="72707"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Principales resultados trimestrales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50825" y="1028700"/>
            <a:ext cx="8642350"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solidFill>
                  <a:srgbClr val="6600FF"/>
                </a:solidFill>
              </a:rPr>
              <a:t>En el tercer trimestre de 2021 la variación de la actividad, respecto al mismo periodo del año anterior, presentó porcentajes altos. </a:t>
            </a:r>
            <a:r>
              <a:rPr lang="es-ES" altLang="es-ES" sz="2400" dirty="0"/>
              <a:t>No obstante, la actividad disminuyó bastante respecto al trimestre anterior, salvo en el transporte interregional donde disminuyó moderadamente. El comportamiento fue parecido al estacional normal.</a:t>
            </a:r>
          </a:p>
          <a:p>
            <a:pPr algn="just" eaLnBrk="1" hangingPunct="1">
              <a:lnSpc>
                <a:spcPct val="110000"/>
              </a:lnSpc>
              <a:spcBef>
                <a:spcPct val="15000"/>
              </a:spcBef>
              <a:spcAft>
                <a:spcPct val="15000"/>
              </a:spcAft>
              <a:buSzPct val="80000"/>
              <a:buFontTx/>
              <a:buBlip>
                <a:blip r:embed="rId3"/>
              </a:buBlip>
            </a:pPr>
            <a:r>
              <a:rPr lang="es-ES" altLang="es-ES" sz="2400" dirty="0">
                <a:solidFill>
                  <a:srgbClr val="6600FF"/>
                </a:solidFill>
              </a:rPr>
              <a:t>En el cuarto trimestre de 2021 la variación de la actividad, respecto al mismo periodo del año anterior, fue positiva excepto para el servicio privado </a:t>
            </a:r>
            <a:r>
              <a:rPr lang="es-ES" altLang="es-ES" sz="2400" dirty="0"/>
              <a:t>y </a:t>
            </a:r>
            <a:r>
              <a:rPr lang="es-ES" altLang="es-ES" sz="2400" dirty="0" smtClean="0"/>
              <a:t>aumentó </a:t>
            </a:r>
            <a:r>
              <a:rPr lang="es-ES" altLang="es-ES" sz="2400" dirty="0"/>
              <a:t>en comparación a los valores del trimestre </a:t>
            </a:r>
            <a:r>
              <a:rPr lang="es-ES" altLang="es-ES" sz="2400" dirty="0" smtClean="0"/>
              <a:t>anterior en el servicio público interregional e internacional.</a:t>
            </a:r>
            <a:endParaRPr lang="es-ES" altLang="es-ES" sz="2400" dirty="0"/>
          </a:p>
        </p:txBody>
      </p:sp>
      <p:sp>
        <p:nvSpPr>
          <p:cNvPr id="74755"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Principales resultados trimestrales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50825" y="1196975"/>
            <a:ext cx="864235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1065213" indent="-34290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pPr>
            <a:r>
              <a:rPr lang="es-ES" altLang="es-ES" sz="2400" dirty="0"/>
              <a:t>	</a:t>
            </a:r>
            <a:r>
              <a:rPr lang="es-ES" altLang="es-ES" sz="2400" dirty="0">
                <a:solidFill>
                  <a:srgbClr val="6600FF"/>
                </a:solidFill>
              </a:rPr>
              <a:t>En el </a:t>
            </a:r>
            <a:r>
              <a:rPr lang="es-ES" altLang="es-ES" sz="2400" dirty="0" smtClean="0">
                <a:solidFill>
                  <a:srgbClr val="6600FF"/>
                </a:solidFill>
              </a:rPr>
              <a:t>cuarto </a:t>
            </a:r>
            <a:r>
              <a:rPr lang="es-ES" altLang="es-ES" sz="2400" dirty="0">
                <a:solidFill>
                  <a:srgbClr val="6600FF"/>
                </a:solidFill>
              </a:rPr>
              <a:t>trimestre de 2021 la </a:t>
            </a:r>
            <a:r>
              <a:rPr lang="es-ES" altLang="es-ES" sz="2400" u="sng" dirty="0">
                <a:solidFill>
                  <a:srgbClr val="6600FF"/>
                </a:solidFill>
              </a:rPr>
              <a:t>actividad total</a:t>
            </a:r>
            <a:r>
              <a:rPr lang="es-ES" altLang="es-ES" sz="2400" dirty="0">
                <a:solidFill>
                  <a:srgbClr val="6600FF"/>
                </a:solidFill>
              </a:rPr>
              <a:t> en el servicio público varió respecto al mismo trimestre de 2020:</a:t>
            </a:r>
            <a:endParaRPr lang="es-ES" altLang="es-ES" sz="2400" dirty="0"/>
          </a:p>
          <a:p>
            <a:pPr algn="just" eaLnBrk="1" hangingPunct="1">
              <a:lnSpc>
                <a:spcPct val="110000"/>
              </a:lnSpc>
              <a:spcBef>
                <a:spcPct val="15000"/>
              </a:spcBef>
              <a:spcAft>
                <a:spcPct val="15000"/>
              </a:spcAft>
              <a:buSzPct val="80000"/>
              <a:buFontTx/>
              <a:buBlip>
                <a:blip r:embed="rId3"/>
              </a:buBlip>
            </a:pPr>
            <a:r>
              <a:rPr lang="es-ES" altLang="es-ES" sz="2400" dirty="0"/>
              <a:t>En </a:t>
            </a:r>
            <a:r>
              <a:rPr lang="es-ES" altLang="es-ES" sz="2400" dirty="0">
                <a:solidFill>
                  <a:srgbClr val="6600FF"/>
                </a:solidFill>
              </a:rPr>
              <a:t>toneladas-kilómetro producidas</a:t>
            </a:r>
            <a:r>
              <a:rPr lang="es-ES" altLang="es-ES" sz="2400" dirty="0"/>
              <a:t>:</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todo el servicio público un </a:t>
            </a:r>
            <a:r>
              <a:rPr lang="es-ES" altLang="es-ES" sz="2000" dirty="0" smtClean="0"/>
              <a:t>5,1%.</a:t>
            </a:r>
            <a:endParaRPr lang="es-ES" altLang="es-ES" sz="2000" dirty="0"/>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el transporte intrarregional un </a:t>
            </a:r>
            <a:r>
              <a:rPr lang="es-ES" altLang="es-ES" sz="2000" dirty="0" smtClean="0"/>
              <a:t>-3,9%.</a:t>
            </a:r>
            <a:endParaRPr lang="es-ES" altLang="es-ES" sz="2000" dirty="0"/>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el transporte interregional un </a:t>
            </a:r>
            <a:r>
              <a:rPr lang="es-ES" altLang="es-ES" sz="2000" dirty="0" smtClean="0"/>
              <a:t>7,4</a:t>
            </a:r>
            <a:r>
              <a:rPr lang="es-ES" altLang="es-ES" sz="2000" dirty="0"/>
              <a:t>%.</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el transporte internacional un </a:t>
            </a:r>
            <a:r>
              <a:rPr lang="es-ES" altLang="es-ES" sz="2000" dirty="0" smtClean="0"/>
              <a:t>6,5%.</a:t>
            </a:r>
            <a:endParaRPr lang="es-ES" altLang="es-ES" sz="2000" dirty="0"/>
          </a:p>
          <a:p>
            <a:pPr algn="just" eaLnBrk="1" hangingPunct="1">
              <a:lnSpc>
                <a:spcPct val="110000"/>
              </a:lnSpc>
              <a:spcBef>
                <a:spcPct val="15000"/>
              </a:spcBef>
              <a:spcAft>
                <a:spcPct val="15000"/>
              </a:spcAft>
              <a:buSzPct val="80000"/>
              <a:buFontTx/>
              <a:buBlip>
                <a:blip r:embed="rId3"/>
              </a:buBlip>
            </a:pPr>
            <a:r>
              <a:rPr lang="es-ES" altLang="es-ES" sz="2400" dirty="0"/>
              <a:t>En </a:t>
            </a:r>
            <a:r>
              <a:rPr lang="es-ES" altLang="es-ES" sz="2400" dirty="0">
                <a:solidFill>
                  <a:srgbClr val="6600FF"/>
                </a:solidFill>
              </a:rPr>
              <a:t>toneladas transportadas</a:t>
            </a:r>
            <a:r>
              <a:rPr lang="es-ES" altLang="es-ES" sz="2400" dirty="0"/>
              <a:t>:</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todo el servicio público un </a:t>
            </a:r>
            <a:r>
              <a:rPr lang="es-ES" altLang="es-ES" sz="2000" dirty="0" smtClean="0"/>
              <a:t>5,5%.</a:t>
            </a:r>
            <a:endParaRPr lang="es-ES" altLang="es-ES" sz="2000" dirty="0"/>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el transporte intrarregional un </a:t>
            </a:r>
            <a:r>
              <a:rPr lang="es-ES" altLang="es-ES" sz="2000" dirty="0" smtClean="0"/>
              <a:t>3,1%.</a:t>
            </a:r>
            <a:endParaRPr lang="es-ES" altLang="es-ES" sz="2000" dirty="0"/>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el transporte interregional un </a:t>
            </a:r>
            <a:r>
              <a:rPr lang="es-ES" altLang="es-ES" sz="2000" dirty="0" smtClean="0"/>
              <a:t>10,4</a:t>
            </a:r>
            <a:r>
              <a:rPr lang="es-ES" altLang="es-ES" sz="2000" dirty="0"/>
              <a:t>%.</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el transporte internacional un </a:t>
            </a:r>
            <a:r>
              <a:rPr lang="es-ES" altLang="es-ES" sz="2000" dirty="0" smtClean="0"/>
              <a:t>5,5%.</a:t>
            </a:r>
            <a:endParaRPr lang="es-ES" altLang="es-ES" sz="2000" dirty="0"/>
          </a:p>
        </p:txBody>
      </p:sp>
      <p:sp>
        <p:nvSpPr>
          <p:cNvPr id="76803"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Principales resultados trimestrales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50825" y="1196975"/>
            <a:ext cx="8642350"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1065213" indent="-34290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pPr>
            <a:r>
              <a:rPr lang="es-ES" altLang="es-ES" sz="2400" dirty="0"/>
              <a:t>	</a:t>
            </a:r>
            <a:r>
              <a:rPr lang="es-ES" altLang="es-ES" sz="2400" dirty="0">
                <a:solidFill>
                  <a:srgbClr val="6600FF"/>
                </a:solidFill>
              </a:rPr>
              <a:t>En el </a:t>
            </a:r>
            <a:r>
              <a:rPr lang="es-ES" altLang="es-ES" sz="2400" dirty="0" smtClean="0">
                <a:solidFill>
                  <a:srgbClr val="6600FF"/>
                </a:solidFill>
              </a:rPr>
              <a:t>cuarto </a:t>
            </a:r>
            <a:r>
              <a:rPr lang="es-ES" altLang="es-ES" sz="2400" dirty="0">
                <a:solidFill>
                  <a:srgbClr val="6600FF"/>
                </a:solidFill>
              </a:rPr>
              <a:t>trimestre de 2021 el </a:t>
            </a:r>
            <a:r>
              <a:rPr lang="es-ES" altLang="es-ES" sz="2400" u="sng" dirty="0">
                <a:solidFill>
                  <a:srgbClr val="6600FF"/>
                </a:solidFill>
              </a:rPr>
              <a:t>aprovechamiento de la oferta</a:t>
            </a:r>
            <a:r>
              <a:rPr lang="es-ES" altLang="es-ES" sz="2400" dirty="0">
                <a:solidFill>
                  <a:srgbClr val="6600FF"/>
                </a:solidFill>
              </a:rPr>
              <a:t> en el servicio público varió</a:t>
            </a:r>
            <a:r>
              <a:rPr lang="es-ES" altLang="es-ES" dirty="0"/>
              <a:t> </a:t>
            </a:r>
            <a:r>
              <a:rPr lang="es-ES" altLang="es-ES" sz="2400" dirty="0">
                <a:solidFill>
                  <a:srgbClr val="6600FF"/>
                </a:solidFill>
              </a:rPr>
              <a:t>respecto al mismo trimestre de 2020:</a:t>
            </a:r>
            <a:endParaRPr lang="es-ES" altLang="es-ES" sz="2400" dirty="0"/>
          </a:p>
          <a:p>
            <a:pPr algn="just" eaLnBrk="1" hangingPunct="1">
              <a:lnSpc>
                <a:spcPct val="110000"/>
              </a:lnSpc>
              <a:spcBef>
                <a:spcPct val="15000"/>
              </a:spcBef>
              <a:spcAft>
                <a:spcPct val="15000"/>
              </a:spcAft>
              <a:buSzPct val="80000"/>
              <a:buFontTx/>
              <a:buBlip>
                <a:blip r:embed="rId3"/>
              </a:buBlip>
            </a:pPr>
            <a:r>
              <a:rPr lang="es-ES" altLang="es-ES" sz="2400" dirty="0"/>
              <a:t>En </a:t>
            </a:r>
            <a:r>
              <a:rPr lang="es-ES" altLang="es-ES" sz="2400" dirty="0">
                <a:solidFill>
                  <a:srgbClr val="6600FF"/>
                </a:solidFill>
              </a:rPr>
              <a:t>toneladas-kilómetro producidas por tonelada ofertada</a:t>
            </a:r>
            <a:r>
              <a:rPr lang="es-ES" altLang="es-ES" sz="2400" dirty="0"/>
              <a:t>:</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todo el servicio público un </a:t>
            </a:r>
            <a:r>
              <a:rPr lang="es-ES" altLang="es-ES" sz="2000" dirty="0" smtClean="0"/>
              <a:t>-0,3</a:t>
            </a:r>
            <a:r>
              <a:rPr lang="es-ES" altLang="es-ES" sz="2000" dirty="0"/>
              <a:t>%.</a:t>
            </a:r>
          </a:p>
          <a:p>
            <a:pPr algn="just" eaLnBrk="1" hangingPunct="1">
              <a:lnSpc>
                <a:spcPct val="110000"/>
              </a:lnSpc>
              <a:spcBef>
                <a:spcPct val="15000"/>
              </a:spcBef>
              <a:spcAft>
                <a:spcPct val="15000"/>
              </a:spcAft>
              <a:buSzPct val="80000"/>
              <a:buFontTx/>
              <a:buBlip>
                <a:blip r:embed="rId3"/>
              </a:buBlip>
            </a:pPr>
            <a:r>
              <a:rPr lang="es-ES" altLang="es-ES" sz="2400" dirty="0"/>
              <a:t>En </a:t>
            </a:r>
            <a:r>
              <a:rPr lang="es-ES" altLang="es-ES" sz="2400" dirty="0">
                <a:solidFill>
                  <a:srgbClr val="6600FF"/>
                </a:solidFill>
              </a:rPr>
              <a:t>toneladas transportadas por tonelada ofertada</a:t>
            </a:r>
            <a:r>
              <a:rPr lang="es-ES" altLang="es-ES" sz="2400" dirty="0"/>
              <a:t>:</a:t>
            </a:r>
          </a:p>
          <a:p>
            <a:pPr lvl="1" algn="just" eaLnBrk="1" hangingPunct="1">
              <a:lnSpc>
                <a:spcPct val="90000"/>
              </a:lnSpc>
              <a:spcBef>
                <a:spcPct val="15000"/>
              </a:spcBef>
              <a:spcAft>
                <a:spcPct val="15000"/>
              </a:spcAft>
              <a:buSzPct val="80000"/>
              <a:buFont typeface="Tahoma" panose="020B0604030504040204" pitchFamily="34" charset="0"/>
              <a:buBlip>
                <a:blip r:embed="rId4"/>
              </a:buBlip>
            </a:pPr>
            <a:r>
              <a:rPr lang="es-ES" altLang="es-ES" sz="2000" dirty="0"/>
              <a:t>En todo el servicio público un </a:t>
            </a:r>
            <a:r>
              <a:rPr lang="es-ES" altLang="es-ES" sz="2000" dirty="0" smtClean="0"/>
              <a:t>0,1%.</a:t>
            </a:r>
            <a:endParaRPr lang="es-ES" altLang="es-ES" sz="2000" dirty="0"/>
          </a:p>
        </p:txBody>
      </p:sp>
      <p:sp>
        <p:nvSpPr>
          <p:cNvPr id="78851"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Principales resultados trimestrales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Tn-km producidas</a:t>
            </a:r>
          </a:p>
        </p:txBody>
      </p:sp>
      <p:pic>
        <p:nvPicPr>
          <p:cNvPr id="2" name="Imagen 1"/>
          <p:cNvPicPr>
            <a:picLocks noChangeAspect="1"/>
          </p:cNvPicPr>
          <p:nvPr/>
        </p:nvPicPr>
        <p:blipFill rotWithShape="1">
          <a:blip r:embed="rId3"/>
          <a:srcRect b="2883"/>
          <a:stretch/>
        </p:blipFill>
        <p:spPr>
          <a:xfrm>
            <a:off x="611560" y="647193"/>
            <a:ext cx="7920880" cy="6089251"/>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Tn-km producidas</a:t>
            </a:r>
          </a:p>
        </p:txBody>
      </p:sp>
      <p:pic>
        <p:nvPicPr>
          <p:cNvPr id="2" name="Imagen 1"/>
          <p:cNvPicPr>
            <a:picLocks noChangeAspect="1"/>
          </p:cNvPicPr>
          <p:nvPr/>
        </p:nvPicPr>
        <p:blipFill>
          <a:blip r:embed="rId3"/>
          <a:stretch>
            <a:fillRect/>
          </a:stretch>
        </p:blipFill>
        <p:spPr>
          <a:xfrm>
            <a:off x="206617" y="735095"/>
            <a:ext cx="8613855" cy="5967678"/>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50825" y="1125538"/>
            <a:ext cx="8642350" cy="52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t>El IPC “</a:t>
            </a:r>
            <a:r>
              <a:rPr lang="es-ES" altLang="es-ES" sz="2400" dirty="0">
                <a:solidFill>
                  <a:srgbClr val="6600FF"/>
                </a:solidFill>
              </a:rPr>
              <a:t>general</a:t>
            </a:r>
            <a:r>
              <a:rPr lang="es-ES" altLang="es-ES" sz="2400" dirty="0"/>
              <a:t>” se incrementó </a:t>
            </a:r>
            <a:r>
              <a:rPr lang="es-ES" altLang="es-ES" sz="2400" dirty="0" smtClean="0"/>
              <a:t>un 5,4</a:t>
            </a:r>
            <a:r>
              <a:rPr lang="es-ES" altLang="es-ES" sz="2400" dirty="0"/>
              <a:t>%</a:t>
            </a:r>
            <a:r>
              <a:rPr lang="es-ES" altLang="es-ES" sz="2400" dirty="0" smtClean="0"/>
              <a:t> al </a:t>
            </a:r>
            <a:r>
              <a:rPr lang="es-ES" altLang="es-ES" sz="2400" dirty="0"/>
              <a:t>realizarse la actualización </a:t>
            </a:r>
            <a:r>
              <a:rPr lang="es-ES" altLang="es-ES" sz="2400" dirty="0" smtClean="0"/>
              <a:t>anual.</a:t>
            </a:r>
            <a:endParaRPr lang="es-ES" altLang="es-ES" sz="2400" dirty="0"/>
          </a:p>
          <a:p>
            <a:pPr algn="just" eaLnBrk="1" hangingPunct="1">
              <a:lnSpc>
                <a:spcPct val="110000"/>
              </a:lnSpc>
              <a:spcBef>
                <a:spcPct val="15000"/>
              </a:spcBef>
              <a:spcAft>
                <a:spcPct val="15000"/>
              </a:spcAft>
              <a:buSzPct val="80000"/>
              <a:buFontTx/>
              <a:buBlip>
                <a:blip r:embed="rId3"/>
              </a:buBlip>
            </a:pPr>
            <a:r>
              <a:rPr lang="es-ES" altLang="es-ES" sz="2400" dirty="0"/>
              <a:t>El IPC de “</a:t>
            </a:r>
            <a:r>
              <a:rPr lang="es-ES" altLang="es-ES" sz="2400" dirty="0">
                <a:solidFill>
                  <a:srgbClr val="6600FF"/>
                </a:solidFill>
              </a:rPr>
              <a:t>neumáticos</a:t>
            </a:r>
            <a:r>
              <a:rPr lang="es-ES" altLang="es-ES" sz="2400" dirty="0"/>
              <a:t>” ha variado de </a:t>
            </a:r>
            <a:r>
              <a:rPr lang="es-ES" altLang="es-ES" sz="2400" dirty="0" smtClean="0"/>
              <a:t>octubre(2021) </a:t>
            </a:r>
            <a:r>
              <a:rPr lang="es-ES" altLang="es-ES" sz="2400" dirty="0"/>
              <a:t>a enero de 2022 un </a:t>
            </a:r>
            <a:r>
              <a:rPr lang="es-ES" altLang="es-ES" sz="2400" dirty="0" smtClean="0"/>
              <a:t>2,6%, </a:t>
            </a:r>
            <a:r>
              <a:rPr lang="es-ES" altLang="es-ES" sz="2400" dirty="0"/>
              <a:t>y un </a:t>
            </a:r>
            <a:r>
              <a:rPr lang="es-ES" altLang="es-ES" sz="2400" dirty="0" smtClean="0"/>
              <a:t>4,7% </a:t>
            </a:r>
            <a:r>
              <a:rPr lang="es-ES" altLang="es-ES" sz="2400" dirty="0"/>
              <a:t>de </a:t>
            </a:r>
            <a:r>
              <a:rPr lang="es-ES" altLang="es-ES" sz="2400" dirty="0" smtClean="0"/>
              <a:t>enero de 2021 a enero </a:t>
            </a:r>
            <a:r>
              <a:rPr lang="es-ES" altLang="es-ES" sz="2400" dirty="0"/>
              <a:t>de </a:t>
            </a:r>
            <a:r>
              <a:rPr lang="es-ES" altLang="es-ES" sz="2400" dirty="0" smtClean="0"/>
              <a:t>2022.</a:t>
            </a:r>
            <a:endParaRPr lang="es-ES" altLang="es-ES" sz="2400" dirty="0"/>
          </a:p>
          <a:p>
            <a:pPr algn="just" eaLnBrk="1" hangingPunct="1">
              <a:lnSpc>
                <a:spcPct val="110000"/>
              </a:lnSpc>
              <a:spcBef>
                <a:spcPct val="15000"/>
              </a:spcBef>
              <a:spcAft>
                <a:spcPct val="15000"/>
              </a:spcAft>
              <a:buSzPct val="80000"/>
              <a:buFontTx/>
              <a:buBlip>
                <a:blip r:embed="rId3"/>
              </a:buBlip>
            </a:pPr>
            <a:r>
              <a:rPr lang="es-ES" altLang="es-ES" sz="2400" dirty="0"/>
              <a:t>El IPC del “</a:t>
            </a:r>
            <a:r>
              <a:rPr lang="es-ES" altLang="es-ES" sz="2400" dirty="0">
                <a:solidFill>
                  <a:srgbClr val="6600FF"/>
                </a:solidFill>
              </a:rPr>
              <a:t>seguros de vehículos de motor</a:t>
            </a:r>
            <a:r>
              <a:rPr lang="es-ES" altLang="es-ES" sz="2400" dirty="0"/>
              <a:t>” </a:t>
            </a:r>
            <a:r>
              <a:rPr lang="es-ES" altLang="es-ES" sz="2400" dirty="0" smtClean="0"/>
              <a:t>no ha </a:t>
            </a:r>
            <a:r>
              <a:rPr lang="es-ES" altLang="es-ES" sz="2400" dirty="0"/>
              <a:t>variado de octubre(2021) a enero de </a:t>
            </a:r>
            <a:r>
              <a:rPr lang="es-ES" altLang="es-ES" sz="2400" dirty="0" smtClean="0"/>
              <a:t>2022 y ha subido un </a:t>
            </a:r>
            <a:r>
              <a:rPr lang="es-ES" altLang="es-ES" sz="2400" dirty="0"/>
              <a:t>2,5% de enero de 2021 a enero de 2022.</a:t>
            </a:r>
          </a:p>
          <a:p>
            <a:pPr algn="just" eaLnBrk="1" hangingPunct="1">
              <a:lnSpc>
                <a:spcPct val="110000"/>
              </a:lnSpc>
              <a:spcBef>
                <a:spcPct val="15000"/>
              </a:spcBef>
              <a:spcAft>
                <a:spcPct val="15000"/>
              </a:spcAft>
              <a:buSzPct val="80000"/>
              <a:buFontTx/>
              <a:buBlip>
                <a:blip r:embed="rId3"/>
              </a:buBlip>
            </a:pPr>
            <a:r>
              <a:rPr lang="es-ES" altLang="es-ES" sz="2400" dirty="0"/>
              <a:t>El IPRI de la división "</a:t>
            </a:r>
            <a:r>
              <a:rPr lang="es-ES" altLang="es-ES" sz="2400" dirty="0">
                <a:solidFill>
                  <a:srgbClr val="6600FF"/>
                </a:solidFill>
              </a:rPr>
              <a:t>fabricación de vehículos de motor, remolques y semirremolques</a:t>
            </a:r>
            <a:r>
              <a:rPr lang="es-ES" altLang="es-ES" sz="2400" dirty="0"/>
              <a:t>" ha variado de octubre(2021) a enero de 2022 </a:t>
            </a:r>
            <a:r>
              <a:rPr lang="es-ES" altLang="es-ES" sz="2400" dirty="0" smtClean="0"/>
              <a:t>un 0,8%, </a:t>
            </a:r>
            <a:r>
              <a:rPr lang="es-ES" altLang="es-ES" sz="2400" dirty="0"/>
              <a:t>y un </a:t>
            </a:r>
            <a:r>
              <a:rPr lang="es-ES" altLang="es-ES" sz="2400" dirty="0" smtClean="0"/>
              <a:t>2</a:t>
            </a:r>
            <a:r>
              <a:rPr lang="es-ES" altLang="es-ES" sz="2400" dirty="0"/>
              <a:t>% de enero de 2021 a enero de 2022.</a:t>
            </a:r>
          </a:p>
        </p:txBody>
      </p:sp>
      <p:sp>
        <p:nvSpPr>
          <p:cNvPr id="11267"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Índices de actualización</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Principales resultados trimestrales</a:t>
            </a:r>
          </a:p>
        </p:txBody>
      </p:sp>
      <p:pic>
        <p:nvPicPr>
          <p:cNvPr id="2" name="Imagen 1"/>
          <p:cNvPicPr>
            <a:picLocks noChangeAspect="1"/>
          </p:cNvPicPr>
          <p:nvPr/>
        </p:nvPicPr>
        <p:blipFill>
          <a:blip r:embed="rId3"/>
          <a:stretch>
            <a:fillRect/>
          </a:stretch>
        </p:blipFill>
        <p:spPr>
          <a:xfrm>
            <a:off x="368443" y="828886"/>
            <a:ext cx="8407113" cy="5840474"/>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Tn-km producidas / Tn ofertadas</a:t>
            </a:r>
          </a:p>
        </p:txBody>
      </p:sp>
      <p:graphicFrame>
        <p:nvGraphicFramePr>
          <p:cNvPr id="2" name="Objeto 1"/>
          <p:cNvGraphicFramePr>
            <a:graphicFrameLocks noChangeAspect="1"/>
          </p:cNvGraphicFramePr>
          <p:nvPr>
            <p:extLst>
              <p:ext uri="{D42A27DB-BD31-4B8C-83A1-F6EECF244321}">
                <p14:modId xmlns:p14="http://schemas.microsoft.com/office/powerpoint/2010/main" val="3328620752"/>
              </p:ext>
            </p:extLst>
          </p:nvPr>
        </p:nvGraphicFramePr>
        <p:xfrm>
          <a:off x="2290763" y="836712"/>
          <a:ext cx="4562475" cy="5857875"/>
        </p:xfrm>
        <a:graphic>
          <a:graphicData uri="http://schemas.openxmlformats.org/presentationml/2006/ole">
            <mc:AlternateContent xmlns:mc="http://schemas.openxmlformats.org/markup-compatibility/2006">
              <mc:Choice xmlns:v="urn:schemas-microsoft-com:vml" Requires="v">
                <p:oleObj spid="_x0000_s7179" name="Hoja de cálculo" r:id="rId4" imgW="4562375" imgH="5858012" progId="Excel.Sheet.12">
                  <p:embed/>
                </p:oleObj>
              </mc:Choice>
              <mc:Fallback>
                <p:oleObj name="Hoja de cálculo" r:id="rId4" imgW="4562375" imgH="5858012" progId="Excel.Sheet.12">
                  <p:embed/>
                  <p:pic>
                    <p:nvPicPr>
                      <p:cNvPr id="0" name=""/>
                      <p:cNvPicPr/>
                      <p:nvPr/>
                    </p:nvPicPr>
                    <p:blipFill>
                      <a:blip r:embed="rId5"/>
                      <a:stretch>
                        <a:fillRect/>
                      </a:stretch>
                    </p:blipFill>
                    <p:spPr>
                      <a:xfrm>
                        <a:off x="2290763" y="836712"/>
                        <a:ext cx="4562475" cy="5857875"/>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Tn-km producidas / Tn ofertadas</a:t>
            </a:r>
          </a:p>
        </p:txBody>
      </p:sp>
      <p:pic>
        <p:nvPicPr>
          <p:cNvPr id="2" name="Imagen 1"/>
          <p:cNvPicPr>
            <a:picLocks noChangeAspect="1"/>
          </p:cNvPicPr>
          <p:nvPr/>
        </p:nvPicPr>
        <p:blipFill>
          <a:blip r:embed="rId3"/>
          <a:stretch>
            <a:fillRect/>
          </a:stretch>
        </p:blipFill>
        <p:spPr>
          <a:xfrm>
            <a:off x="453795" y="939774"/>
            <a:ext cx="8236410" cy="5657578"/>
          </a:xfrm>
          <a:prstGeom prst="rect">
            <a:avLst/>
          </a:prstGeom>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 transportadas</a:t>
            </a:r>
          </a:p>
        </p:txBody>
      </p:sp>
      <p:graphicFrame>
        <p:nvGraphicFramePr>
          <p:cNvPr id="2" name="Objeto 1"/>
          <p:cNvGraphicFramePr>
            <a:graphicFrameLocks noChangeAspect="1"/>
          </p:cNvGraphicFramePr>
          <p:nvPr>
            <p:extLst>
              <p:ext uri="{D42A27DB-BD31-4B8C-83A1-F6EECF244321}">
                <p14:modId xmlns:p14="http://schemas.microsoft.com/office/powerpoint/2010/main" val="3372164257"/>
              </p:ext>
            </p:extLst>
          </p:nvPr>
        </p:nvGraphicFramePr>
        <p:xfrm>
          <a:off x="611560" y="589667"/>
          <a:ext cx="8165728" cy="6223709"/>
        </p:xfrm>
        <a:graphic>
          <a:graphicData uri="http://schemas.openxmlformats.org/presentationml/2006/ole">
            <mc:AlternateContent xmlns:mc="http://schemas.openxmlformats.org/markup-compatibility/2006">
              <mc:Choice xmlns:v="urn:schemas-microsoft-com:vml" Requires="v">
                <p:oleObj spid="_x0000_s8202" name="Hoja de cálculo" r:id="rId4" imgW="8410555" imgH="6410391" progId="Excel.Sheet.12">
                  <p:embed/>
                </p:oleObj>
              </mc:Choice>
              <mc:Fallback>
                <p:oleObj name="Hoja de cálculo" r:id="rId4" imgW="8410555" imgH="6410391" progId="Excel.Sheet.12">
                  <p:embed/>
                  <p:pic>
                    <p:nvPicPr>
                      <p:cNvPr id="0" name=""/>
                      <p:cNvPicPr/>
                      <p:nvPr/>
                    </p:nvPicPr>
                    <p:blipFill>
                      <a:blip r:embed="rId5"/>
                      <a:stretch>
                        <a:fillRect/>
                      </a:stretch>
                    </p:blipFill>
                    <p:spPr>
                      <a:xfrm>
                        <a:off x="611560" y="589667"/>
                        <a:ext cx="8165728" cy="6223709"/>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 transportadas</a:t>
            </a:r>
          </a:p>
        </p:txBody>
      </p:sp>
      <p:pic>
        <p:nvPicPr>
          <p:cNvPr id="2" name="Imagen 1"/>
          <p:cNvPicPr>
            <a:picLocks noChangeAspect="1"/>
          </p:cNvPicPr>
          <p:nvPr/>
        </p:nvPicPr>
        <p:blipFill>
          <a:blip r:embed="rId3"/>
          <a:stretch>
            <a:fillRect/>
          </a:stretch>
        </p:blipFill>
        <p:spPr>
          <a:xfrm>
            <a:off x="395878" y="817843"/>
            <a:ext cx="8352244" cy="5779509"/>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Principales resultados trimestrales</a:t>
            </a:r>
          </a:p>
        </p:txBody>
      </p:sp>
      <p:pic>
        <p:nvPicPr>
          <p:cNvPr id="2" name="Imagen 1"/>
          <p:cNvPicPr>
            <a:picLocks noChangeAspect="1"/>
          </p:cNvPicPr>
          <p:nvPr/>
        </p:nvPicPr>
        <p:blipFill>
          <a:blip r:embed="rId3"/>
          <a:stretch>
            <a:fillRect/>
          </a:stretch>
        </p:blipFill>
        <p:spPr>
          <a:xfrm>
            <a:off x="368443" y="822789"/>
            <a:ext cx="8407113" cy="5846571"/>
          </a:xfrm>
          <a:prstGeom prst="rect">
            <a:avLst/>
          </a:prstGeom>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 transportadas / Tn ofertadas</a:t>
            </a:r>
          </a:p>
        </p:txBody>
      </p:sp>
      <p:pic>
        <p:nvPicPr>
          <p:cNvPr id="2" name="Imagen 1"/>
          <p:cNvPicPr>
            <a:picLocks noChangeAspect="1"/>
          </p:cNvPicPr>
          <p:nvPr/>
        </p:nvPicPr>
        <p:blipFill>
          <a:blip r:embed="rId3"/>
          <a:stretch>
            <a:fillRect/>
          </a:stretch>
        </p:blipFill>
        <p:spPr>
          <a:xfrm>
            <a:off x="2240811" y="620688"/>
            <a:ext cx="4896189" cy="6200766"/>
          </a:xfrm>
          <a:prstGeom prst="rect">
            <a:avLst/>
          </a:prstGeo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 transportadas / Tn ofertadas</a:t>
            </a:r>
          </a:p>
        </p:txBody>
      </p:sp>
      <p:pic>
        <p:nvPicPr>
          <p:cNvPr id="2" name="Imagen 1"/>
          <p:cNvPicPr>
            <a:picLocks noChangeAspect="1"/>
          </p:cNvPicPr>
          <p:nvPr/>
        </p:nvPicPr>
        <p:blipFill>
          <a:blip r:embed="rId3"/>
          <a:stretch>
            <a:fillRect/>
          </a:stretch>
        </p:blipFill>
        <p:spPr>
          <a:xfrm>
            <a:off x="447698" y="867766"/>
            <a:ext cx="8248603" cy="5657578"/>
          </a:xfrm>
          <a:prstGeom prst="rect">
            <a:avLst/>
          </a:prstGeo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250825" y="1196975"/>
            <a:ext cx="864235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1065213" indent="-34290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pPr>
            <a:r>
              <a:rPr lang="es-ES" altLang="es-ES" sz="2400" dirty="0"/>
              <a:t>	</a:t>
            </a:r>
            <a:r>
              <a:rPr lang="es-ES" altLang="es-ES" sz="2400" dirty="0">
                <a:solidFill>
                  <a:srgbClr val="6600FF"/>
                </a:solidFill>
              </a:rPr>
              <a:t>En </a:t>
            </a:r>
            <a:r>
              <a:rPr lang="es-ES" altLang="es-ES" sz="2400" dirty="0" smtClean="0">
                <a:solidFill>
                  <a:srgbClr val="6600FF"/>
                </a:solidFill>
              </a:rPr>
              <a:t>2021 </a:t>
            </a:r>
            <a:r>
              <a:rPr lang="es-ES" altLang="es-ES" sz="2400" dirty="0">
                <a:solidFill>
                  <a:srgbClr val="6600FF"/>
                </a:solidFill>
              </a:rPr>
              <a:t>la </a:t>
            </a:r>
            <a:r>
              <a:rPr lang="es-ES" altLang="es-ES" sz="2400" u="sng" dirty="0">
                <a:solidFill>
                  <a:srgbClr val="6600FF"/>
                </a:solidFill>
              </a:rPr>
              <a:t>actividad total</a:t>
            </a:r>
            <a:r>
              <a:rPr lang="es-ES" altLang="es-ES" sz="2400" dirty="0">
                <a:solidFill>
                  <a:srgbClr val="6600FF"/>
                </a:solidFill>
              </a:rPr>
              <a:t> en el servicio público varió respecto </a:t>
            </a:r>
            <a:r>
              <a:rPr lang="es-ES" altLang="es-ES" sz="2400" dirty="0" smtClean="0">
                <a:solidFill>
                  <a:srgbClr val="6600FF"/>
                </a:solidFill>
              </a:rPr>
              <a:t>a </a:t>
            </a:r>
            <a:r>
              <a:rPr lang="es-ES" altLang="es-ES" sz="2400" dirty="0">
                <a:solidFill>
                  <a:srgbClr val="6600FF"/>
                </a:solidFill>
              </a:rPr>
              <a:t>2020:</a:t>
            </a:r>
            <a:endParaRPr lang="es-ES" altLang="es-ES" sz="2400" dirty="0"/>
          </a:p>
          <a:p>
            <a:pPr algn="just" eaLnBrk="1" hangingPunct="1">
              <a:lnSpc>
                <a:spcPct val="110000"/>
              </a:lnSpc>
              <a:spcBef>
                <a:spcPct val="15000"/>
              </a:spcBef>
              <a:spcAft>
                <a:spcPct val="15000"/>
              </a:spcAft>
              <a:buSzPct val="80000"/>
              <a:buFontTx/>
              <a:buBlip>
                <a:blip r:embed="rId3"/>
              </a:buBlip>
            </a:pPr>
            <a:r>
              <a:rPr lang="es-ES" altLang="es-ES" sz="2400" dirty="0"/>
              <a:t>En </a:t>
            </a:r>
            <a:r>
              <a:rPr lang="es-ES" altLang="es-ES" sz="2400" dirty="0">
                <a:solidFill>
                  <a:srgbClr val="6600FF"/>
                </a:solidFill>
              </a:rPr>
              <a:t>toneladas-kilómetro producidas</a:t>
            </a:r>
            <a:r>
              <a:rPr lang="es-ES" altLang="es-ES" sz="2400" dirty="0"/>
              <a:t>:</a:t>
            </a:r>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todo el servicio público un </a:t>
            </a:r>
            <a:r>
              <a:rPr lang="es-ES" altLang="es-ES" sz="2000" dirty="0" smtClean="0"/>
              <a:t>11,6%.</a:t>
            </a:r>
            <a:endParaRPr lang="es-ES" altLang="es-ES" sz="2000" dirty="0"/>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el transporte intrarregional un </a:t>
            </a:r>
            <a:r>
              <a:rPr lang="es-ES" altLang="es-ES" sz="2000" dirty="0" smtClean="0"/>
              <a:t>8%.</a:t>
            </a:r>
            <a:endParaRPr lang="es-ES" altLang="es-ES" sz="2000" dirty="0"/>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el transporte interregional un </a:t>
            </a:r>
            <a:r>
              <a:rPr lang="es-ES" altLang="es-ES" sz="2000" dirty="0" smtClean="0"/>
              <a:t>12,8%.</a:t>
            </a:r>
            <a:endParaRPr lang="es-ES" altLang="es-ES" sz="2000" dirty="0"/>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el transporte internacional un </a:t>
            </a:r>
            <a:r>
              <a:rPr lang="es-ES" altLang="es-ES" sz="2000" dirty="0" smtClean="0"/>
              <a:t>11,7</a:t>
            </a:r>
            <a:r>
              <a:rPr lang="es-ES" altLang="es-ES" sz="2000" dirty="0"/>
              <a:t>%.</a:t>
            </a:r>
          </a:p>
          <a:p>
            <a:pPr algn="just" eaLnBrk="1" hangingPunct="1">
              <a:lnSpc>
                <a:spcPct val="110000"/>
              </a:lnSpc>
              <a:spcBef>
                <a:spcPct val="15000"/>
              </a:spcBef>
              <a:spcAft>
                <a:spcPct val="15000"/>
              </a:spcAft>
              <a:buSzPct val="80000"/>
              <a:buFontTx/>
              <a:buBlip>
                <a:blip r:embed="rId3"/>
              </a:buBlip>
            </a:pPr>
            <a:r>
              <a:rPr lang="es-ES" altLang="es-ES" sz="2400" dirty="0"/>
              <a:t>En </a:t>
            </a:r>
            <a:r>
              <a:rPr lang="es-ES" altLang="es-ES" sz="2400" dirty="0">
                <a:solidFill>
                  <a:srgbClr val="6600FF"/>
                </a:solidFill>
              </a:rPr>
              <a:t>toneladas transportadas</a:t>
            </a:r>
            <a:r>
              <a:rPr lang="es-ES" altLang="es-ES" sz="2400" dirty="0"/>
              <a:t>:</a:t>
            </a:r>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todo el servicio público un </a:t>
            </a:r>
            <a:r>
              <a:rPr lang="es-ES" altLang="es-ES" sz="2000" dirty="0" smtClean="0"/>
              <a:t>10,7%.</a:t>
            </a:r>
            <a:endParaRPr lang="es-ES" altLang="es-ES" sz="2000" dirty="0"/>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el transporte intrarregional un </a:t>
            </a:r>
            <a:r>
              <a:rPr lang="es-ES" altLang="es-ES" sz="2000" dirty="0" smtClean="0"/>
              <a:t>9,2%.</a:t>
            </a:r>
            <a:endParaRPr lang="es-ES" altLang="es-ES" sz="2000" dirty="0"/>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el transporte interregional un </a:t>
            </a:r>
            <a:r>
              <a:rPr lang="es-ES" altLang="es-ES" sz="2000" dirty="0" smtClean="0"/>
              <a:t>13,6%.</a:t>
            </a:r>
            <a:endParaRPr lang="es-ES" altLang="es-ES" sz="2000" dirty="0"/>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el transporte internacional un </a:t>
            </a:r>
            <a:r>
              <a:rPr lang="es-ES" altLang="es-ES" sz="2000" dirty="0" smtClean="0"/>
              <a:t>11%.</a:t>
            </a:r>
            <a:endParaRPr lang="es-ES" altLang="es-ES" sz="2000" dirty="0"/>
          </a:p>
        </p:txBody>
      </p:sp>
      <p:sp>
        <p:nvSpPr>
          <p:cNvPr id="101379"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Principales resultados anual</a:t>
            </a:r>
            <a:r>
              <a:rPr lang="es-ES" altLang="es-ES" sz="2400" b="1">
                <a:solidFill>
                  <a:srgbClr val="FFFF00"/>
                </a:solidFill>
              </a:rPr>
              <a:t>es</a:t>
            </a:r>
            <a:endParaRPr lang="es-ES_tradnl" altLang="es-ES" sz="2400" b="1">
              <a:solidFill>
                <a:srgbClr val="FFFF00"/>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79388" y="1196975"/>
            <a:ext cx="8642350" cy="268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1065213" indent="-34290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pPr>
            <a:r>
              <a:rPr lang="es-ES" altLang="es-ES" sz="2400" dirty="0"/>
              <a:t>	</a:t>
            </a:r>
            <a:r>
              <a:rPr lang="es-ES" altLang="es-ES" sz="2400" dirty="0">
                <a:solidFill>
                  <a:srgbClr val="6600FF"/>
                </a:solidFill>
              </a:rPr>
              <a:t>En </a:t>
            </a:r>
            <a:r>
              <a:rPr lang="es-ES" altLang="es-ES" sz="2400" dirty="0" smtClean="0">
                <a:solidFill>
                  <a:srgbClr val="6600FF"/>
                </a:solidFill>
              </a:rPr>
              <a:t>2021 </a:t>
            </a:r>
            <a:r>
              <a:rPr lang="es-ES" altLang="es-ES" sz="2400" dirty="0">
                <a:solidFill>
                  <a:srgbClr val="6600FF"/>
                </a:solidFill>
              </a:rPr>
              <a:t>el </a:t>
            </a:r>
            <a:r>
              <a:rPr lang="es-ES" altLang="es-ES" sz="2400" u="sng" dirty="0">
                <a:solidFill>
                  <a:srgbClr val="6600FF"/>
                </a:solidFill>
              </a:rPr>
              <a:t>aprovechamiento de la oferta</a:t>
            </a:r>
            <a:r>
              <a:rPr lang="es-ES" altLang="es-ES" sz="2400" dirty="0">
                <a:solidFill>
                  <a:srgbClr val="6600FF"/>
                </a:solidFill>
              </a:rPr>
              <a:t> en el servicio público varió respecto </a:t>
            </a:r>
            <a:r>
              <a:rPr lang="es-ES" altLang="es-ES" sz="2400" dirty="0" smtClean="0">
                <a:solidFill>
                  <a:srgbClr val="6600FF"/>
                </a:solidFill>
              </a:rPr>
              <a:t>a 2020</a:t>
            </a:r>
            <a:r>
              <a:rPr lang="es-ES" altLang="es-ES" sz="2400" dirty="0">
                <a:solidFill>
                  <a:srgbClr val="6600FF"/>
                </a:solidFill>
              </a:rPr>
              <a:t>:</a:t>
            </a:r>
          </a:p>
          <a:p>
            <a:pPr algn="just" eaLnBrk="1" hangingPunct="1">
              <a:lnSpc>
                <a:spcPct val="110000"/>
              </a:lnSpc>
              <a:spcBef>
                <a:spcPct val="15000"/>
              </a:spcBef>
              <a:spcAft>
                <a:spcPct val="15000"/>
              </a:spcAft>
              <a:buSzPct val="80000"/>
              <a:buFontTx/>
              <a:buBlip>
                <a:blip r:embed="rId3"/>
              </a:buBlip>
            </a:pPr>
            <a:r>
              <a:rPr lang="es-ES" altLang="es-ES" sz="2400" dirty="0"/>
              <a:t>En </a:t>
            </a:r>
            <a:r>
              <a:rPr lang="es-ES" altLang="es-ES" sz="2400" dirty="0">
                <a:solidFill>
                  <a:srgbClr val="6600FF"/>
                </a:solidFill>
              </a:rPr>
              <a:t>toneladas-kilómetro producidas por tonelada ofertada</a:t>
            </a:r>
            <a:r>
              <a:rPr lang="es-ES" altLang="es-ES" sz="2400" dirty="0"/>
              <a:t>:</a:t>
            </a:r>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todo el servicio público un </a:t>
            </a:r>
            <a:r>
              <a:rPr lang="es-ES" altLang="es-ES" sz="2000" dirty="0" smtClean="0"/>
              <a:t>-0,3%.</a:t>
            </a:r>
            <a:endParaRPr lang="es-ES" altLang="es-ES" sz="2000" dirty="0"/>
          </a:p>
          <a:p>
            <a:pPr algn="just" eaLnBrk="1" hangingPunct="1">
              <a:lnSpc>
                <a:spcPct val="110000"/>
              </a:lnSpc>
              <a:spcBef>
                <a:spcPct val="15000"/>
              </a:spcBef>
              <a:spcAft>
                <a:spcPct val="15000"/>
              </a:spcAft>
              <a:buSzPct val="80000"/>
              <a:buFontTx/>
              <a:buBlip>
                <a:blip r:embed="rId3"/>
              </a:buBlip>
            </a:pPr>
            <a:r>
              <a:rPr lang="es-ES" altLang="es-ES" sz="2400" dirty="0"/>
              <a:t>En </a:t>
            </a:r>
            <a:r>
              <a:rPr lang="es-ES" altLang="es-ES" sz="2400" dirty="0">
                <a:solidFill>
                  <a:srgbClr val="6600FF"/>
                </a:solidFill>
              </a:rPr>
              <a:t>toneladas transportadas por tonelada ofertada</a:t>
            </a:r>
            <a:r>
              <a:rPr lang="es-ES" altLang="es-ES" sz="2400" dirty="0"/>
              <a:t>:</a:t>
            </a:r>
          </a:p>
          <a:p>
            <a:pPr lvl="1" algn="just" eaLnBrk="1" hangingPunct="1">
              <a:lnSpc>
                <a:spcPct val="90000"/>
              </a:lnSpc>
              <a:spcBef>
                <a:spcPct val="15000"/>
              </a:spcBef>
              <a:spcAft>
                <a:spcPct val="15000"/>
              </a:spcAft>
              <a:buSzPct val="80000"/>
              <a:buFont typeface="Wingdings" panose="05000000000000000000" pitchFamily="2" charset="2"/>
              <a:buBlip>
                <a:blip r:embed="rId4"/>
              </a:buBlip>
            </a:pPr>
            <a:r>
              <a:rPr lang="es-ES" altLang="es-ES" sz="2000" dirty="0"/>
              <a:t>En todo el servicio público un </a:t>
            </a:r>
            <a:r>
              <a:rPr lang="es-ES" altLang="es-ES" sz="2000" dirty="0" smtClean="0"/>
              <a:t>0,1%.</a:t>
            </a:r>
            <a:endParaRPr lang="es-ES" altLang="es-ES" sz="2000" dirty="0"/>
          </a:p>
        </p:txBody>
      </p:sp>
      <p:sp>
        <p:nvSpPr>
          <p:cNvPr id="103427"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Principales resultados anuales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0825" y="1125538"/>
            <a:ext cx="8642350" cy="16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t>El IPC del “</a:t>
            </a:r>
            <a:r>
              <a:rPr lang="es-ES" altLang="es-ES" sz="2400" dirty="0">
                <a:solidFill>
                  <a:srgbClr val="6600FF"/>
                </a:solidFill>
              </a:rPr>
              <a:t>mantenimiento y reparación de vehículos personales</a:t>
            </a:r>
            <a:r>
              <a:rPr lang="es-ES" altLang="es-ES" sz="2400" dirty="0"/>
              <a:t>” ha variado de </a:t>
            </a:r>
            <a:r>
              <a:rPr lang="es-ES" altLang="es-ES" sz="2400" dirty="0" smtClean="0"/>
              <a:t>octubre </a:t>
            </a:r>
            <a:r>
              <a:rPr lang="es-ES" altLang="es-ES" sz="2400" dirty="0"/>
              <a:t>de </a:t>
            </a:r>
            <a:r>
              <a:rPr lang="es-ES" altLang="es-ES" sz="2400" dirty="0" smtClean="0"/>
              <a:t>2021 a enero de 2022 </a:t>
            </a:r>
            <a:r>
              <a:rPr lang="es-ES" altLang="es-ES" sz="2400" dirty="0"/>
              <a:t>un </a:t>
            </a:r>
            <a:r>
              <a:rPr lang="es-ES" altLang="es-ES" sz="2400" dirty="0" smtClean="0"/>
              <a:t>0,9%, </a:t>
            </a:r>
            <a:r>
              <a:rPr lang="es-ES" altLang="es-ES" sz="2400" dirty="0"/>
              <a:t>y un </a:t>
            </a:r>
            <a:r>
              <a:rPr lang="es-ES" altLang="es-ES" sz="2400" dirty="0" smtClean="0"/>
              <a:t>2,6% </a:t>
            </a:r>
            <a:r>
              <a:rPr lang="es-ES" altLang="es-ES" sz="2400" dirty="0"/>
              <a:t>de enero de 2021 a enero de 2022..</a:t>
            </a:r>
          </a:p>
        </p:txBody>
      </p:sp>
      <p:sp>
        <p:nvSpPr>
          <p:cNvPr id="13315"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Índices de actualización</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Tn-km producidas</a:t>
            </a:r>
          </a:p>
        </p:txBody>
      </p:sp>
      <p:graphicFrame>
        <p:nvGraphicFramePr>
          <p:cNvPr id="2" name="Objeto 1"/>
          <p:cNvGraphicFramePr>
            <a:graphicFrameLocks noChangeAspect="1"/>
          </p:cNvGraphicFramePr>
          <p:nvPr>
            <p:extLst>
              <p:ext uri="{D42A27DB-BD31-4B8C-83A1-F6EECF244321}">
                <p14:modId xmlns:p14="http://schemas.microsoft.com/office/powerpoint/2010/main" val="1160285133"/>
              </p:ext>
            </p:extLst>
          </p:nvPr>
        </p:nvGraphicFramePr>
        <p:xfrm>
          <a:off x="1646023" y="683475"/>
          <a:ext cx="5950313" cy="6129901"/>
        </p:xfrm>
        <a:graphic>
          <a:graphicData uri="http://schemas.openxmlformats.org/presentationml/2006/ole">
            <mc:AlternateContent xmlns:mc="http://schemas.openxmlformats.org/markup-compatibility/2006">
              <mc:Choice xmlns:v="urn:schemas-microsoft-com:vml" Requires="v">
                <p:oleObj spid="_x0000_s9225" name="Hoja de cálculo" r:id="rId4" imgW="7896245" imgH="8134502" progId="Excel.Sheet.12">
                  <p:embed/>
                </p:oleObj>
              </mc:Choice>
              <mc:Fallback>
                <p:oleObj name="Hoja de cálculo" r:id="rId4" imgW="7896245" imgH="8134502" progId="Excel.Sheet.12">
                  <p:embed/>
                  <p:pic>
                    <p:nvPicPr>
                      <p:cNvPr id="0" name=""/>
                      <p:cNvPicPr/>
                      <p:nvPr/>
                    </p:nvPicPr>
                    <p:blipFill>
                      <a:blip r:embed="rId5"/>
                      <a:stretch>
                        <a:fillRect/>
                      </a:stretch>
                    </p:blipFill>
                    <p:spPr>
                      <a:xfrm>
                        <a:off x="1646023" y="683475"/>
                        <a:ext cx="5950313" cy="6129901"/>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Tn-km producidas</a:t>
            </a:r>
          </a:p>
        </p:txBody>
      </p:sp>
      <p:pic>
        <p:nvPicPr>
          <p:cNvPr id="2" name="Imagen 1"/>
          <p:cNvPicPr>
            <a:picLocks noChangeAspect="1"/>
          </p:cNvPicPr>
          <p:nvPr/>
        </p:nvPicPr>
        <p:blipFill>
          <a:blip r:embed="rId3"/>
          <a:stretch>
            <a:fillRect/>
          </a:stretch>
        </p:blipFill>
        <p:spPr>
          <a:xfrm>
            <a:off x="603160" y="780114"/>
            <a:ext cx="7937680" cy="5889246"/>
          </a:xfrm>
          <a:prstGeom prst="rect">
            <a:avLst/>
          </a:prstGeom>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Tn-km producidas / Tn ofertadas</a:t>
            </a:r>
          </a:p>
        </p:txBody>
      </p:sp>
      <p:graphicFrame>
        <p:nvGraphicFramePr>
          <p:cNvPr id="2" name="Objeto 1"/>
          <p:cNvGraphicFramePr>
            <a:graphicFrameLocks noChangeAspect="1"/>
          </p:cNvGraphicFramePr>
          <p:nvPr>
            <p:extLst>
              <p:ext uri="{D42A27DB-BD31-4B8C-83A1-F6EECF244321}">
                <p14:modId xmlns:p14="http://schemas.microsoft.com/office/powerpoint/2010/main" val="2808483728"/>
              </p:ext>
            </p:extLst>
          </p:nvPr>
        </p:nvGraphicFramePr>
        <p:xfrm>
          <a:off x="2667844" y="703326"/>
          <a:ext cx="3416324" cy="6154674"/>
        </p:xfrm>
        <a:graphic>
          <a:graphicData uri="http://schemas.openxmlformats.org/presentationml/2006/ole">
            <mc:AlternateContent xmlns:mc="http://schemas.openxmlformats.org/markup-compatibility/2006">
              <mc:Choice xmlns:v="urn:schemas-microsoft-com:vml" Requires="v">
                <p:oleObj spid="_x0000_s10249" name="Hoja de cálculo" r:id="rId4" imgW="4381420" imgH="7896189" progId="Excel.Sheet.12">
                  <p:embed/>
                </p:oleObj>
              </mc:Choice>
              <mc:Fallback>
                <p:oleObj name="Hoja de cálculo" r:id="rId4" imgW="4381420" imgH="7896189" progId="Excel.Sheet.12">
                  <p:embed/>
                  <p:pic>
                    <p:nvPicPr>
                      <p:cNvPr id="0" name=""/>
                      <p:cNvPicPr/>
                      <p:nvPr/>
                    </p:nvPicPr>
                    <p:blipFill>
                      <a:blip r:embed="rId5"/>
                      <a:stretch>
                        <a:fillRect/>
                      </a:stretch>
                    </p:blipFill>
                    <p:spPr>
                      <a:xfrm>
                        <a:off x="2667844" y="703326"/>
                        <a:ext cx="3416324" cy="6154674"/>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908175" y="163513"/>
            <a:ext cx="698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Tn-km producidas / Tn ofertadas</a:t>
            </a:r>
          </a:p>
        </p:txBody>
      </p:sp>
      <p:pic>
        <p:nvPicPr>
          <p:cNvPr id="2" name="Imagen 1"/>
          <p:cNvPicPr>
            <a:picLocks noChangeAspect="1"/>
          </p:cNvPicPr>
          <p:nvPr/>
        </p:nvPicPr>
        <p:blipFill>
          <a:blip r:embed="rId3"/>
          <a:stretch>
            <a:fillRect/>
          </a:stretch>
        </p:blipFill>
        <p:spPr>
          <a:xfrm>
            <a:off x="636691" y="872712"/>
            <a:ext cx="7870618" cy="5724640"/>
          </a:xfrm>
          <a:prstGeom prst="rect">
            <a:avLst/>
          </a:prstGeom>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 transportadas</a:t>
            </a:r>
          </a:p>
        </p:txBody>
      </p:sp>
      <p:pic>
        <p:nvPicPr>
          <p:cNvPr id="2" name="Imagen 1"/>
          <p:cNvPicPr>
            <a:picLocks noChangeAspect="1"/>
          </p:cNvPicPr>
          <p:nvPr/>
        </p:nvPicPr>
        <p:blipFill>
          <a:blip r:embed="rId3"/>
          <a:stretch>
            <a:fillRect/>
          </a:stretch>
        </p:blipFill>
        <p:spPr>
          <a:xfrm>
            <a:off x="1763688" y="620712"/>
            <a:ext cx="6114777" cy="6216077"/>
          </a:xfrm>
          <a:prstGeom prst="rect">
            <a:avLst/>
          </a:prstGeom>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 transportadas</a:t>
            </a:r>
          </a:p>
        </p:txBody>
      </p:sp>
      <p:pic>
        <p:nvPicPr>
          <p:cNvPr id="2" name="Imagen 1"/>
          <p:cNvPicPr>
            <a:picLocks noChangeAspect="1"/>
          </p:cNvPicPr>
          <p:nvPr/>
        </p:nvPicPr>
        <p:blipFill>
          <a:blip r:embed="rId3"/>
          <a:stretch>
            <a:fillRect/>
          </a:stretch>
        </p:blipFill>
        <p:spPr>
          <a:xfrm>
            <a:off x="636691" y="802199"/>
            <a:ext cx="7870618" cy="6011177"/>
          </a:xfrm>
          <a:prstGeom prst="rect">
            <a:avLst/>
          </a:prstGeom>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 transportadas / Tn ofertadas</a:t>
            </a:r>
          </a:p>
        </p:txBody>
      </p:sp>
      <p:graphicFrame>
        <p:nvGraphicFramePr>
          <p:cNvPr id="2" name="Objeto 1"/>
          <p:cNvGraphicFramePr>
            <a:graphicFrameLocks noChangeAspect="1"/>
          </p:cNvGraphicFramePr>
          <p:nvPr>
            <p:extLst>
              <p:ext uri="{D42A27DB-BD31-4B8C-83A1-F6EECF244321}">
                <p14:modId xmlns:p14="http://schemas.microsoft.com/office/powerpoint/2010/main" val="3038480996"/>
              </p:ext>
            </p:extLst>
          </p:nvPr>
        </p:nvGraphicFramePr>
        <p:xfrm>
          <a:off x="2699792" y="703326"/>
          <a:ext cx="3384376" cy="6097118"/>
        </p:xfrm>
        <a:graphic>
          <a:graphicData uri="http://schemas.openxmlformats.org/presentationml/2006/ole">
            <mc:AlternateContent xmlns:mc="http://schemas.openxmlformats.org/markup-compatibility/2006">
              <mc:Choice xmlns:v="urn:schemas-microsoft-com:vml" Requires="v">
                <p:oleObj spid="_x0000_s11273" name="Hoja de cálculo" r:id="rId4" imgW="4381420" imgH="7896189" progId="Excel.Sheet.12">
                  <p:embed/>
                </p:oleObj>
              </mc:Choice>
              <mc:Fallback>
                <p:oleObj name="Hoja de cálculo" r:id="rId4" imgW="4381420" imgH="7896189" progId="Excel.Sheet.12">
                  <p:embed/>
                  <p:pic>
                    <p:nvPicPr>
                      <p:cNvPr id="0" name=""/>
                      <p:cNvPicPr/>
                      <p:nvPr/>
                    </p:nvPicPr>
                    <p:blipFill>
                      <a:blip r:embed="rId5"/>
                      <a:stretch>
                        <a:fillRect/>
                      </a:stretch>
                    </p:blipFill>
                    <p:spPr>
                      <a:xfrm>
                        <a:off x="2699792" y="703326"/>
                        <a:ext cx="3384376" cy="6097118"/>
                      </a:xfrm>
                      <a:prstGeom prst="rect">
                        <a:avLst/>
                      </a:prstGeom>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Tn transportadas / Tn ofertadas</a:t>
            </a:r>
          </a:p>
        </p:txBody>
      </p:sp>
      <p:pic>
        <p:nvPicPr>
          <p:cNvPr id="2" name="Imagen 1"/>
          <p:cNvPicPr>
            <a:picLocks noChangeAspect="1"/>
          </p:cNvPicPr>
          <p:nvPr/>
        </p:nvPicPr>
        <p:blipFill>
          <a:blip r:embed="rId3"/>
          <a:stretch>
            <a:fillRect/>
          </a:stretch>
        </p:blipFill>
        <p:spPr>
          <a:xfrm>
            <a:off x="630594" y="906990"/>
            <a:ext cx="7882811" cy="5834378"/>
          </a:xfrm>
          <a:prstGeom prst="rect">
            <a:avLst/>
          </a:prstGeom>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50825" y="1196975"/>
            <a:ext cx="8642350"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 typeface="Tahoma" panose="020B0604030504040204" pitchFamily="34" charset="0"/>
              <a:buBlip>
                <a:blip r:embed="rId3"/>
              </a:buBlip>
            </a:pPr>
            <a:r>
              <a:rPr lang="es-ES" altLang="es-ES" sz="2400" dirty="0"/>
              <a:t>El porcentaje de los kilómetros totales recorridos en vacío por los vehículos pesados de servicio público disminuyó mucho en el segundo trimestre de 2021 respecto al mismo trimestre del año anterior, esto es debido al fuerte aumento en el segundo trimestre de 2020 durante el estado de alarma por la pandemia de la COVID-19.</a:t>
            </a:r>
          </a:p>
          <a:p>
            <a:pPr algn="just" eaLnBrk="1" hangingPunct="1">
              <a:lnSpc>
                <a:spcPct val="110000"/>
              </a:lnSpc>
              <a:spcBef>
                <a:spcPct val="15000"/>
              </a:spcBef>
              <a:spcAft>
                <a:spcPct val="15000"/>
              </a:spcAft>
              <a:buSzPct val="80000"/>
              <a:buFont typeface="Tahoma" panose="020B0604030504040204" pitchFamily="34" charset="0"/>
              <a:buBlip>
                <a:blip r:embed="rId3"/>
              </a:buBlip>
            </a:pPr>
            <a:r>
              <a:rPr lang="es-ES" altLang="es-ES" sz="2400" dirty="0"/>
              <a:t>En el tercer trimestre de 2021 disminuyó respecto al mismo trimestre del año anterior, salvo en el transporte internacional donde aumentó ligeramente</a:t>
            </a:r>
            <a:r>
              <a:rPr lang="es-ES" altLang="es-ES" sz="2400" dirty="0" smtClean="0"/>
              <a:t>.</a:t>
            </a:r>
          </a:p>
          <a:p>
            <a:pPr algn="just" eaLnBrk="1" hangingPunct="1">
              <a:lnSpc>
                <a:spcPct val="110000"/>
              </a:lnSpc>
              <a:spcBef>
                <a:spcPct val="15000"/>
              </a:spcBef>
              <a:spcAft>
                <a:spcPct val="15000"/>
              </a:spcAft>
              <a:buSzPct val="80000"/>
              <a:buFont typeface="Tahoma" panose="020B0604030504040204" pitchFamily="34" charset="0"/>
              <a:buBlip>
                <a:blip r:embed="rId3"/>
              </a:buBlip>
            </a:pPr>
            <a:r>
              <a:rPr lang="es-ES" altLang="es-ES" sz="2400" dirty="0">
                <a:solidFill>
                  <a:srgbClr val="6600FF"/>
                </a:solidFill>
              </a:rPr>
              <a:t>En el </a:t>
            </a:r>
            <a:r>
              <a:rPr lang="es-ES" altLang="es-ES" sz="2400" dirty="0" smtClean="0">
                <a:solidFill>
                  <a:srgbClr val="6600FF"/>
                </a:solidFill>
              </a:rPr>
              <a:t>cuarto </a:t>
            </a:r>
            <a:r>
              <a:rPr lang="es-ES" altLang="es-ES" sz="2400" dirty="0">
                <a:solidFill>
                  <a:srgbClr val="6600FF"/>
                </a:solidFill>
              </a:rPr>
              <a:t>trimestre de 2021 </a:t>
            </a:r>
            <a:r>
              <a:rPr lang="es-ES" altLang="es-ES" sz="2400" dirty="0" smtClean="0">
                <a:solidFill>
                  <a:srgbClr val="6600FF"/>
                </a:solidFill>
              </a:rPr>
              <a:t>aumentó </a:t>
            </a:r>
            <a:r>
              <a:rPr lang="es-ES" altLang="es-ES" sz="2400" dirty="0">
                <a:solidFill>
                  <a:srgbClr val="6600FF"/>
                </a:solidFill>
              </a:rPr>
              <a:t>respecto al mismo trimestre del año anterior, salvo en el transporte </a:t>
            </a:r>
            <a:r>
              <a:rPr lang="es-ES" altLang="es-ES" sz="2400" dirty="0" smtClean="0">
                <a:solidFill>
                  <a:srgbClr val="6600FF"/>
                </a:solidFill>
              </a:rPr>
              <a:t>interregional.</a:t>
            </a:r>
            <a:endParaRPr lang="es-ES" altLang="es-ES" sz="2400" dirty="0">
              <a:solidFill>
                <a:srgbClr val="6600FF"/>
              </a:solidFill>
            </a:endParaRPr>
          </a:p>
        </p:txBody>
      </p:sp>
      <p:sp>
        <p:nvSpPr>
          <p:cNvPr id="121859"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Km recorridos en vacío</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Km recorridos en vacío</a:t>
            </a:r>
          </a:p>
        </p:txBody>
      </p:sp>
      <p:pic>
        <p:nvPicPr>
          <p:cNvPr id="2" name="Imagen 1"/>
          <p:cNvPicPr>
            <a:picLocks noChangeAspect="1"/>
          </p:cNvPicPr>
          <p:nvPr/>
        </p:nvPicPr>
        <p:blipFill>
          <a:blip r:embed="rId3"/>
          <a:stretch>
            <a:fillRect/>
          </a:stretch>
        </p:blipFill>
        <p:spPr>
          <a:xfrm>
            <a:off x="539552" y="657639"/>
            <a:ext cx="8317084" cy="6155737"/>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Índices de actualización</a:t>
            </a:r>
          </a:p>
        </p:txBody>
      </p:sp>
      <p:pic>
        <p:nvPicPr>
          <p:cNvPr id="2" name="Imagen 1"/>
          <p:cNvPicPr>
            <a:picLocks noChangeAspect="1"/>
          </p:cNvPicPr>
          <p:nvPr/>
        </p:nvPicPr>
        <p:blipFill>
          <a:blip r:embed="rId3"/>
          <a:stretch>
            <a:fillRect/>
          </a:stretch>
        </p:blipFill>
        <p:spPr>
          <a:xfrm>
            <a:off x="1673972" y="640760"/>
            <a:ext cx="5778348" cy="6172967"/>
          </a:xfrm>
          <a:prstGeom prst="rect">
            <a:avLst/>
          </a:prstGeom>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Km recorridos en vacío</a:t>
            </a:r>
          </a:p>
        </p:txBody>
      </p:sp>
      <p:pic>
        <p:nvPicPr>
          <p:cNvPr id="2" name="Imagen 1"/>
          <p:cNvPicPr>
            <a:picLocks noChangeAspect="1"/>
          </p:cNvPicPr>
          <p:nvPr/>
        </p:nvPicPr>
        <p:blipFill>
          <a:blip r:embed="rId3"/>
          <a:stretch>
            <a:fillRect/>
          </a:stretch>
        </p:blipFill>
        <p:spPr>
          <a:xfrm>
            <a:off x="389781" y="877658"/>
            <a:ext cx="8364437" cy="5791702"/>
          </a:xfrm>
          <a:prstGeom prst="rect">
            <a:avLst/>
          </a:prstGeom>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Km recorridos en vacío</a:t>
            </a:r>
          </a:p>
        </p:txBody>
      </p:sp>
      <p:pic>
        <p:nvPicPr>
          <p:cNvPr id="2" name="Imagen 1"/>
          <p:cNvPicPr>
            <a:picLocks noChangeAspect="1"/>
          </p:cNvPicPr>
          <p:nvPr/>
        </p:nvPicPr>
        <p:blipFill>
          <a:blip r:embed="rId3"/>
          <a:stretch>
            <a:fillRect/>
          </a:stretch>
        </p:blipFill>
        <p:spPr>
          <a:xfrm>
            <a:off x="1619672" y="620713"/>
            <a:ext cx="6164482" cy="6237287"/>
          </a:xfrm>
          <a:prstGeom prst="rect">
            <a:avLst/>
          </a:prstGeom>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Km recorridos en vacío</a:t>
            </a:r>
          </a:p>
        </p:txBody>
      </p:sp>
      <p:pic>
        <p:nvPicPr>
          <p:cNvPr id="2" name="Imagen 1"/>
          <p:cNvPicPr>
            <a:picLocks noChangeAspect="1"/>
          </p:cNvPicPr>
          <p:nvPr/>
        </p:nvPicPr>
        <p:blipFill>
          <a:blip r:embed="rId3"/>
          <a:stretch>
            <a:fillRect/>
          </a:stretch>
        </p:blipFill>
        <p:spPr>
          <a:xfrm>
            <a:off x="636691" y="736288"/>
            <a:ext cx="7870618" cy="6005080"/>
          </a:xfrm>
          <a:prstGeom prst="rect">
            <a:avLst/>
          </a:prstGeom>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ChangeArrowheads="1"/>
          </p:cNvSpPr>
          <p:nvPr/>
        </p:nvSpPr>
        <p:spPr bwMode="auto">
          <a:xfrm>
            <a:off x="900113" y="2349500"/>
            <a:ext cx="7343775" cy="2759075"/>
          </a:xfrm>
          <a:prstGeom prst="rect">
            <a:avLst/>
          </a:prstGeom>
          <a:noFill/>
          <a:ln>
            <a:noFill/>
          </a:ln>
          <a:extLst>
            <a:ext uri="{909E8E84-426E-40DD-AFC4-6F175D3DCCD1}">
              <a14:hiddenFill xmlns:a14="http://schemas.microsoft.com/office/drawing/2010/main">
                <a:solidFill>
                  <a:srgbClr val="F4F69A"/>
                </a:solidFill>
              </a14:hiddenFill>
            </a:ext>
            <a:ext uri="{91240B29-F687-4F45-9708-019B960494DF}">
              <a14:hiddenLine xmlns:a14="http://schemas.microsoft.com/office/drawing/2010/main" w="63500">
                <a:solidFill>
                  <a:srgbClr val="000000"/>
                </a:solidFill>
                <a:miter lim="800000"/>
                <a:headEnd/>
                <a:tailEnd/>
              </a14:hiddenLine>
            </a:ext>
          </a:extLst>
        </p:spPr>
        <p:txBody>
          <a:bodyPr lIns="360000" tIns="360000" rIns="360000" bIns="360000">
            <a:spAutoFit/>
          </a:bodyPr>
          <a:lstStyle>
            <a:lvl1pPr>
              <a:defRPr>
                <a:solidFill>
                  <a:schemeClr val="tx1"/>
                </a:solidFill>
                <a:latin typeface="Arial" panose="020B0604020202020204" pitchFamily="34" charset="0"/>
              </a:defRPr>
            </a:lvl1pPr>
            <a:lvl2pPr marL="1314450" indent="-5715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pPr>
            <a:r>
              <a:rPr lang="es-ES_tradnl" altLang="es-ES" sz="3600" b="1">
                <a:solidFill>
                  <a:srgbClr val="32AF7D"/>
                </a:solidFill>
              </a:rPr>
              <a:t>Comparación de la evolución:</a:t>
            </a:r>
          </a:p>
          <a:p>
            <a:pPr lvl="1" eaLnBrk="1" hangingPunct="1">
              <a:lnSpc>
                <a:spcPct val="125000"/>
              </a:lnSpc>
              <a:buFont typeface="Arial" panose="020B0604020202020204" pitchFamily="34" charset="0"/>
              <a:buChar char="•"/>
            </a:pPr>
            <a:r>
              <a:rPr lang="es-ES_tradnl" altLang="es-ES" sz="2400" b="1">
                <a:solidFill>
                  <a:srgbClr val="32AF7D"/>
                </a:solidFill>
              </a:rPr>
              <a:t>Costes</a:t>
            </a:r>
          </a:p>
          <a:p>
            <a:pPr lvl="1" eaLnBrk="1" hangingPunct="1">
              <a:lnSpc>
                <a:spcPct val="125000"/>
              </a:lnSpc>
              <a:buFont typeface="Arial" panose="020B0604020202020204" pitchFamily="34" charset="0"/>
              <a:buChar char="•"/>
            </a:pPr>
            <a:r>
              <a:rPr lang="es-ES_tradnl" altLang="es-ES" sz="2400" b="1">
                <a:solidFill>
                  <a:srgbClr val="32AF7D"/>
                </a:solidFill>
              </a:rPr>
              <a:t>Precios</a:t>
            </a:r>
          </a:p>
          <a:p>
            <a:pPr lvl="1" eaLnBrk="1" hangingPunct="1">
              <a:lnSpc>
                <a:spcPct val="125000"/>
              </a:lnSpc>
              <a:buFont typeface="Arial" panose="020B0604020202020204" pitchFamily="34" charset="0"/>
              <a:buChar char="•"/>
            </a:pPr>
            <a:r>
              <a:rPr lang="es-ES_tradnl" altLang="es-ES" sz="2400" b="1">
                <a:solidFill>
                  <a:srgbClr val="32AF7D"/>
                </a:solidFill>
              </a:rPr>
              <a:t>Actividad</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Comparación precios-costes-actividad</a:t>
            </a:r>
          </a:p>
        </p:txBody>
      </p:sp>
      <p:pic>
        <p:nvPicPr>
          <p:cNvPr id="2" name="Imagen 1"/>
          <p:cNvPicPr>
            <a:picLocks noChangeAspect="1"/>
          </p:cNvPicPr>
          <p:nvPr/>
        </p:nvPicPr>
        <p:blipFill>
          <a:blip r:embed="rId3"/>
          <a:stretch>
            <a:fillRect/>
          </a:stretch>
        </p:blipFill>
        <p:spPr>
          <a:xfrm>
            <a:off x="301382" y="747330"/>
            <a:ext cx="8541236" cy="6066046"/>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50825" y="1196975"/>
            <a:ext cx="864235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354013" algn="l"/>
              </a:tabLst>
              <a:defRPr>
                <a:solidFill>
                  <a:schemeClr val="tx1"/>
                </a:solidFill>
                <a:latin typeface="Arial" panose="020B0604020202020204" pitchFamily="34" charset="0"/>
              </a:defRPr>
            </a:lvl1pPr>
            <a:lvl2pPr marL="742950" indent="-285750">
              <a:tabLst>
                <a:tab pos="354013" algn="l"/>
              </a:tabLst>
              <a:defRPr>
                <a:solidFill>
                  <a:schemeClr val="tx1"/>
                </a:solidFill>
                <a:latin typeface="Arial" panose="020B0604020202020204" pitchFamily="34" charset="0"/>
              </a:defRPr>
            </a:lvl2pPr>
            <a:lvl3pPr marL="1143000" indent="-228600">
              <a:tabLst>
                <a:tab pos="354013" algn="l"/>
              </a:tabLst>
              <a:defRPr>
                <a:solidFill>
                  <a:schemeClr val="tx1"/>
                </a:solidFill>
                <a:latin typeface="Arial" panose="020B0604020202020204" pitchFamily="34" charset="0"/>
              </a:defRPr>
            </a:lvl3pPr>
            <a:lvl4pPr marL="1600200" indent="-228600">
              <a:tabLst>
                <a:tab pos="354013" algn="l"/>
              </a:tabLst>
              <a:defRPr>
                <a:solidFill>
                  <a:schemeClr val="tx1"/>
                </a:solidFill>
                <a:latin typeface="Arial" panose="020B0604020202020204" pitchFamily="34" charset="0"/>
              </a:defRPr>
            </a:lvl4pPr>
            <a:lvl5pPr marL="2057400" indent="-228600">
              <a:tabLst>
                <a:tab pos="3540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a:solidFill>
                  <a:schemeClr val="tx1"/>
                </a:solidFill>
                <a:latin typeface="Arial" panose="020B0604020202020204" pitchFamily="34" charset="0"/>
              </a:defRPr>
            </a:lvl9pPr>
          </a:lstStyle>
          <a:p>
            <a:pPr algn="just" eaLnBrk="1" hangingPunct="1">
              <a:lnSpc>
                <a:spcPct val="110000"/>
              </a:lnSpc>
              <a:spcBef>
                <a:spcPct val="15000"/>
              </a:spcBef>
              <a:spcAft>
                <a:spcPct val="15000"/>
              </a:spcAft>
              <a:buSzPct val="80000"/>
              <a:buFontTx/>
              <a:buBlip>
                <a:blip r:embed="rId3"/>
              </a:buBlip>
            </a:pPr>
            <a:r>
              <a:rPr lang="es-ES" altLang="es-ES" sz="2400" dirty="0"/>
              <a:t>El coste anual en el “articulado de carga general” asciende a 31 de </a:t>
            </a:r>
            <a:r>
              <a:rPr lang="es-ES" altLang="es-ES" sz="2400" dirty="0" smtClean="0"/>
              <a:t>enero de 2022 a 140.608,71 </a:t>
            </a:r>
            <a:r>
              <a:rPr lang="es-ES" altLang="es-ES" sz="2400" dirty="0"/>
              <a:t>€.</a:t>
            </a:r>
          </a:p>
          <a:p>
            <a:pPr algn="just" eaLnBrk="1" hangingPunct="1">
              <a:lnSpc>
                <a:spcPct val="110000"/>
              </a:lnSpc>
              <a:spcBef>
                <a:spcPct val="15000"/>
              </a:spcBef>
              <a:spcAft>
                <a:spcPct val="15000"/>
              </a:spcAft>
              <a:buSzPct val="80000"/>
              <a:buFontTx/>
              <a:buBlip>
                <a:blip r:embed="rId3"/>
              </a:buBlip>
            </a:pPr>
            <a:r>
              <a:rPr lang="es-ES" altLang="es-ES" sz="2400" dirty="0"/>
              <a:t>El coste unitario por kilómetro en carga es de </a:t>
            </a:r>
            <a:r>
              <a:rPr lang="es-ES" altLang="es-ES" sz="2400" dirty="0" smtClean="0"/>
              <a:t>1,3785 </a:t>
            </a:r>
            <a:r>
              <a:rPr lang="es-ES" altLang="es-ES" sz="2400" dirty="0"/>
              <a:t>€/km.</a:t>
            </a:r>
          </a:p>
          <a:p>
            <a:pPr algn="just" eaLnBrk="1" hangingPunct="1">
              <a:lnSpc>
                <a:spcPct val="110000"/>
              </a:lnSpc>
              <a:spcBef>
                <a:spcPct val="15000"/>
              </a:spcBef>
              <a:spcAft>
                <a:spcPct val="15000"/>
              </a:spcAft>
              <a:buSzPct val="80000"/>
              <a:buFontTx/>
              <a:buBlip>
                <a:blip r:embed="rId3"/>
              </a:buBlip>
            </a:pPr>
            <a:r>
              <a:rPr lang="es-ES" altLang="es-ES" sz="2400" dirty="0"/>
              <a:t>El coste unitario por kilómetro total recorrido es de </a:t>
            </a:r>
            <a:r>
              <a:rPr lang="es-ES" altLang="es-ES" sz="2400" dirty="0" smtClean="0"/>
              <a:t>1,1717 </a:t>
            </a:r>
            <a:r>
              <a:rPr lang="es-ES" altLang="es-ES" sz="2400" dirty="0"/>
              <a:t>€/km.</a:t>
            </a:r>
          </a:p>
        </p:txBody>
      </p:sp>
      <p:sp>
        <p:nvSpPr>
          <p:cNvPr id="17411"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Articulado de carga general</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Articulado de carga general</a:t>
            </a:r>
          </a:p>
        </p:txBody>
      </p:sp>
      <p:pic>
        <p:nvPicPr>
          <p:cNvPr id="2" name="Imagen 1"/>
          <p:cNvPicPr>
            <a:picLocks noChangeAspect="1"/>
          </p:cNvPicPr>
          <p:nvPr/>
        </p:nvPicPr>
        <p:blipFill>
          <a:blip r:embed="rId3"/>
          <a:stretch>
            <a:fillRect/>
          </a:stretch>
        </p:blipFill>
        <p:spPr>
          <a:xfrm>
            <a:off x="971600" y="764704"/>
            <a:ext cx="7488832" cy="5823552"/>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908175" y="158750"/>
            <a:ext cx="698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s-ES" sz="2400" b="1">
                <a:solidFill>
                  <a:srgbClr val="FFFF00"/>
                </a:solidFill>
              </a:rPr>
              <a:t>Articulado de carga general</a:t>
            </a:r>
          </a:p>
        </p:txBody>
      </p:sp>
      <p:pic>
        <p:nvPicPr>
          <p:cNvPr id="2" name="Imagen 1"/>
          <p:cNvPicPr>
            <a:picLocks noChangeAspect="1"/>
          </p:cNvPicPr>
          <p:nvPr/>
        </p:nvPicPr>
        <p:blipFill>
          <a:blip r:embed="rId3"/>
          <a:stretch>
            <a:fillRect/>
          </a:stretch>
        </p:blipFill>
        <p:spPr>
          <a:xfrm>
            <a:off x="1547663" y="631368"/>
            <a:ext cx="5544617" cy="615479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18432</TotalTime>
  <Words>1920</Words>
  <Application>Microsoft Office PowerPoint</Application>
  <PresentationFormat>Presentación en pantalla (4:3)</PresentationFormat>
  <Paragraphs>218</Paragraphs>
  <Slides>64</Slides>
  <Notes>64</Notes>
  <HiddenSlides>20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2</vt:i4>
      </vt:variant>
      <vt:variant>
        <vt:lpstr>Títulos de diapositiva</vt:lpstr>
      </vt:variant>
      <vt:variant>
        <vt:i4>64</vt:i4>
      </vt:variant>
    </vt:vector>
  </HeadingPairs>
  <TitlesOfParts>
    <vt:vector size="71" baseType="lpstr">
      <vt:lpstr>Wingdings</vt:lpstr>
      <vt:lpstr>Tahoma</vt:lpstr>
      <vt:lpstr>Arial</vt:lpstr>
      <vt:lpstr>1_Diseño predeterminado</vt:lpstr>
      <vt:lpstr>2_Diseño predeterminado</vt:lpstr>
      <vt:lpstr>Hoja de cálculo</vt:lpstr>
      <vt:lpstr>Hoja de cálculo habilitada para macros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Fomento (DG Transporte Terrestre)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Francisco Carrera Cabañeros</dc:creator>
  <cp:lastModifiedBy>Lázaro Redondo</cp:lastModifiedBy>
  <cp:revision>1620</cp:revision>
  <cp:lastPrinted>2018-12-03T14:48:10Z</cp:lastPrinted>
  <dcterms:created xsi:type="dcterms:W3CDTF">2005-03-28T15:00:02Z</dcterms:created>
  <dcterms:modified xsi:type="dcterms:W3CDTF">2022-03-14T10:26:12Z</dcterms:modified>
</cp:coreProperties>
</file>